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70"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2" r:id="rId66"/>
    <p:sldId id="323" r:id="rId67"/>
    <p:sldId id="341" r:id="rId68"/>
    <p:sldId id="342"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300427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D780384A-6F79-4F07-94C0-50729BFFC04E}" type="datetimeFigureOut">
              <a:rPr lang="tr-TR" smtClean="0"/>
              <a:t>16.10.2020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468223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752516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 için tıklatın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99525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321573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8408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699142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642632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395346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426220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511769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D780384A-6F79-4F07-94C0-50729BFFC04E}" type="datetimeFigureOut">
              <a:rPr lang="tr-TR" smtClean="0"/>
              <a:t>16.10.2020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36681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780384A-6F79-4F07-94C0-50729BFFC04E}" type="datetimeFigureOut">
              <a:rPr lang="tr-TR" smtClean="0"/>
              <a:t>16.10.2020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590769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7" name="Date Placeholder 2"/>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06803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472905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7" name="Date Placeholder 4"/>
          <p:cNvSpPr>
            <a:spLocks noGrp="1"/>
          </p:cNvSpPr>
          <p:nvPr>
            <p:ph type="dt" sz="half" idx="10"/>
          </p:nvPr>
        </p:nvSpPr>
        <p:spPr/>
        <p:txBody>
          <a:bodyPr/>
          <a:lstStyle/>
          <a:p>
            <a:fld id="{D780384A-6F79-4F07-94C0-50729BFFC04E}" type="datetimeFigureOut">
              <a:rPr lang="tr-TR" smtClean="0"/>
              <a:t>16.10.2020</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223751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D780384A-6F79-4F07-94C0-50729BFFC04E}" type="datetimeFigureOut">
              <a:rPr lang="tr-TR" smtClean="0"/>
              <a:t>16.10.2020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A9CCCBC-A3BD-44E9-A2B6-38AF90E0E36B}" type="slidenum">
              <a:rPr lang="tr-TR" smtClean="0"/>
              <a:t>‹#›</a:t>
            </a:fld>
            <a:endParaRPr lang="tr-TR"/>
          </a:p>
        </p:txBody>
      </p:sp>
    </p:spTree>
    <p:extLst>
      <p:ext uri="{BB962C8B-B14F-4D97-AF65-F5344CB8AC3E}">
        <p14:creationId xmlns:p14="http://schemas.microsoft.com/office/powerpoint/2010/main" val="190510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780384A-6F79-4F07-94C0-50729BFFC04E}" type="datetimeFigureOut">
              <a:rPr lang="tr-TR" smtClean="0"/>
              <a:t>16.10.2020</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A9CCCBC-A3BD-44E9-A2B6-38AF90E0E36B}" type="slidenum">
              <a:rPr lang="tr-TR" smtClean="0"/>
              <a:t>‹#›</a:t>
            </a:fld>
            <a:endParaRPr lang="tr-TR"/>
          </a:p>
        </p:txBody>
      </p:sp>
    </p:spTree>
    <p:extLst>
      <p:ext uri="{BB962C8B-B14F-4D97-AF65-F5344CB8AC3E}">
        <p14:creationId xmlns:p14="http://schemas.microsoft.com/office/powerpoint/2010/main" val="22204266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k: Beşgen 20">
            <a:extLst>
              <a:ext uri="{FF2B5EF4-FFF2-40B4-BE49-F238E27FC236}">
                <a16:creationId xmlns:a16="http://schemas.microsoft.com/office/drawing/2014/main" id="{2E528006-5BA0-4E7B-A4EB-B3648C1C04A0}"/>
              </a:ext>
            </a:extLst>
          </p:cNvPr>
          <p:cNvSpPr/>
          <p:nvPr/>
        </p:nvSpPr>
        <p:spPr>
          <a:xfrm>
            <a:off x="0" y="0"/>
            <a:ext cx="8191500" cy="6858000"/>
          </a:xfrm>
          <a:prstGeom prst="homePlat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k: Beşgen 23">
            <a:extLst>
              <a:ext uri="{FF2B5EF4-FFF2-40B4-BE49-F238E27FC236}">
                <a16:creationId xmlns:a16="http://schemas.microsoft.com/office/drawing/2014/main" id="{564305F3-2CB1-465A-80F9-4C3174538B01}"/>
              </a:ext>
            </a:extLst>
          </p:cNvPr>
          <p:cNvSpPr/>
          <p:nvPr/>
        </p:nvSpPr>
        <p:spPr>
          <a:xfrm>
            <a:off x="0" y="0"/>
            <a:ext cx="5791200" cy="6858000"/>
          </a:xfrm>
          <a:prstGeom prst="homePlate">
            <a:avLst/>
          </a:prstGeom>
          <a:solidFill>
            <a:schemeClr val="accent3">
              <a:lumMod val="20000"/>
              <a:lumOff val="8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DFC10A80-F952-44C1-AFDC-ED75DAC7DD51}"/>
              </a:ext>
            </a:extLst>
          </p:cNvPr>
          <p:cNvSpPr txBox="1"/>
          <p:nvPr/>
        </p:nvSpPr>
        <p:spPr>
          <a:xfrm>
            <a:off x="618978" y="3221251"/>
            <a:ext cx="4346918" cy="415498"/>
          </a:xfrm>
          <a:prstGeom prst="rect">
            <a:avLst/>
          </a:prstGeom>
          <a:noFill/>
        </p:spPr>
        <p:txBody>
          <a:bodyPr wrap="square" rtlCol="0">
            <a:spAutoFit/>
          </a:bodyPr>
          <a:lstStyle/>
          <a:p>
            <a:r>
              <a:rPr lang="tr-TR" sz="2100" b="1" dirty="0">
                <a:solidFill>
                  <a:srgbClr val="7030A0"/>
                </a:solidFill>
              </a:rPr>
              <a:t>Tablo Yapıları ve Veri Ambarı</a:t>
            </a:r>
            <a:endParaRPr lang="tr-TR" sz="2100" b="1" dirty="0"/>
          </a:p>
        </p:txBody>
      </p:sp>
      <p:sp>
        <p:nvSpPr>
          <p:cNvPr id="3" name="Metin kutusu 2">
            <a:extLst>
              <a:ext uri="{FF2B5EF4-FFF2-40B4-BE49-F238E27FC236}">
                <a16:creationId xmlns:a16="http://schemas.microsoft.com/office/drawing/2014/main" id="{45FB8F19-8F64-4498-8DDA-46D69F0A1E67}"/>
              </a:ext>
            </a:extLst>
          </p:cNvPr>
          <p:cNvSpPr txBox="1"/>
          <p:nvPr/>
        </p:nvSpPr>
        <p:spPr>
          <a:xfrm>
            <a:off x="9051235" y="3267417"/>
            <a:ext cx="2731838" cy="369332"/>
          </a:xfrm>
          <a:prstGeom prst="rect">
            <a:avLst/>
          </a:prstGeom>
          <a:noFill/>
        </p:spPr>
        <p:txBody>
          <a:bodyPr wrap="none" rtlCol="0">
            <a:spAutoFit/>
          </a:bodyPr>
          <a:lstStyle/>
          <a:p>
            <a:r>
              <a:rPr lang="tr-TR" dirty="0"/>
              <a:t>Hazırlayan: Talha Çerçi</a:t>
            </a:r>
          </a:p>
        </p:txBody>
      </p:sp>
    </p:spTree>
    <p:extLst>
      <p:ext uri="{BB962C8B-B14F-4D97-AF65-F5344CB8AC3E}">
        <p14:creationId xmlns:p14="http://schemas.microsoft.com/office/powerpoint/2010/main" val="3783002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t>View</a:t>
            </a:r>
            <a:endParaRPr lang="tr-TR" dirty="0"/>
          </a:p>
        </p:txBody>
      </p:sp>
      <p:sp>
        <p:nvSpPr>
          <p:cNvPr id="3" name="İçerik Yer Tutucusu 2"/>
          <p:cNvSpPr>
            <a:spLocks noGrp="1"/>
          </p:cNvSpPr>
          <p:nvPr>
            <p:ph idx="1"/>
          </p:nvPr>
        </p:nvSpPr>
        <p:spPr>
          <a:xfrm>
            <a:off x="646110" y="1336828"/>
            <a:ext cx="9404723" cy="1527409"/>
          </a:xfrm>
        </p:spPr>
        <p:txBody>
          <a:bodyPr>
            <a:normAutofit fontScale="92500" lnSpcReduction="10000"/>
          </a:bodyPr>
          <a:lstStyle/>
          <a:p>
            <a:r>
              <a:rPr lang="tr-TR" dirty="0" err="1"/>
              <a:t>View’i</a:t>
            </a:r>
            <a:r>
              <a:rPr lang="tr-TR" dirty="0"/>
              <a:t> kısaca, kayıtları fiziksel olarak tutmayan, içeriği bir sorgu ile belirlenen sanal bir tablo olarak tanımlayabiliriz.  Bu yüzden </a:t>
            </a:r>
            <a:r>
              <a:rPr lang="tr-TR" dirty="0" err="1"/>
              <a:t>veritabanında</a:t>
            </a:r>
            <a:r>
              <a:rPr lang="tr-TR" dirty="0"/>
              <a:t> veriler için ekstra yer kaplamaz. Genelde birden fazla tablo üzerinde yapılan karmaşık sorguları her sorgu bloğunda tek tek yazmak yerine </a:t>
            </a:r>
            <a:r>
              <a:rPr lang="tr-TR" dirty="0" err="1"/>
              <a:t>view</a:t>
            </a:r>
            <a:r>
              <a:rPr lang="tr-TR" dirty="0"/>
              <a:t> olarak oluştururuz. Bu şekilde kodumuzun okunabilirliği artar.</a:t>
            </a:r>
          </a:p>
        </p:txBody>
      </p:sp>
      <p:sp>
        <p:nvSpPr>
          <p:cNvPr id="4" name="Unvan 1"/>
          <p:cNvSpPr txBox="1">
            <a:spLocks/>
          </p:cNvSpPr>
          <p:nvPr/>
        </p:nvSpPr>
        <p:spPr>
          <a:xfrm>
            <a:off x="646111" y="301365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View</a:t>
            </a:r>
            <a:r>
              <a:rPr lang="tr-TR" dirty="0"/>
              <a:t> İle İlgili Örnek</a:t>
            </a:r>
          </a:p>
        </p:txBody>
      </p:sp>
      <p:sp>
        <p:nvSpPr>
          <p:cNvPr id="5" name="İçerik Yer Tutucusu 2"/>
          <p:cNvSpPr txBox="1">
            <a:spLocks/>
          </p:cNvSpPr>
          <p:nvPr/>
        </p:nvSpPr>
        <p:spPr>
          <a:xfrm>
            <a:off x="646110" y="4024645"/>
            <a:ext cx="9206227" cy="259509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CREATE VIEW </a:t>
            </a:r>
            <a:r>
              <a:rPr lang="en-US" dirty="0" err="1"/>
              <a:t>OrdersList</a:t>
            </a:r>
            <a:endParaRPr lang="en-US" dirty="0"/>
          </a:p>
          <a:p>
            <a:pPr marL="0" indent="0">
              <a:buNone/>
            </a:pPr>
            <a:r>
              <a:rPr lang="tr-TR" dirty="0"/>
              <a:t>	</a:t>
            </a:r>
            <a:r>
              <a:rPr lang="en-US" dirty="0"/>
              <a:t>AS</a:t>
            </a:r>
          </a:p>
          <a:p>
            <a:pPr marL="0" indent="0">
              <a:buNone/>
            </a:pPr>
            <a:r>
              <a:rPr lang="tr-TR" dirty="0"/>
              <a:t>	</a:t>
            </a:r>
            <a:r>
              <a:rPr lang="en-US" dirty="0"/>
              <a:t>SELECT </a:t>
            </a:r>
            <a:r>
              <a:rPr lang="en-US" dirty="0" err="1"/>
              <a:t>employees.employee_id,employees.First_name,employees.Last_name</a:t>
            </a:r>
            <a:endParaRPr lang="en-US" dirty="0"/>
          </a:p>
          <a:p>
            <a:pPr marL="0" indent="0">
              <a:buNone/>
            </a:pPr>
            <a:r>
              <a:rPr lang="tr-TR" dirty="0"/>
              <a:t>	</a:t>
            </a:r>
            <a:r>
              <a:rPr lang="en-US" dirty="0"/>
              <a:t>FROM Employees</a:t>
            </a:r>
          </a:p>
          <a:p>
            <a:pPr marL="0" indent="0">
              <a:buNone/>
            </a:pPr>
            <a:endParaRPr lang="en-US" dirty="0"/>
          </a:p>
          <a:p>
            <a:r>
              <a:rPr lang="en-US" dirty="0"/>
              <a:t>select * from </a:t>
            </a:r>
            <a:r>
              <a:rPr lang="en-US" dirty="0" err="1"/>
              <a:t>OrdersList</a:t>
            </a:r>
            <a:endParaRPr lang="en-US" dirty="0"/>
          </a:p>
          <a:p>
            <a:endParaRPr lang="en-US" dirty="0"/>
          </a:p>
          <a:p>
            <a:r>
              <a:rPr lang="en-US" dirty="0"/>
              <a:t>drop View </a:t>
            </a:r>
            <a:r>
              <a:rPr lang="en-US" dirty="0" err="1"/>
              <a:t>OrdersList</a:t>
            </a:r>
            <a:endParaRPr lang="en-US" dirty="0"/>
          </a:p>
        </p:txBody>
      </p:sp>
    </p:spTree>
    <p:extLst>
      <p:ext uri="{BB962C8B-B14F-4D97-AF65-F5344CB8AC3E}">
        <p14:creationId xmlns:p14="http://schemas.microsoft.com/office/powerpoint/2010/main" val="6670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Synonym</a:t>
            </a:r>
            <a:endParaRPr lang="tr-TR" dirty="0"/>
          </a:p>
        </p:txBody>
      </p:sp>
      <p:sp>
        <p:nvSpPr>
          <p:cNvPr id="3" name="İçerik Yer Tutucusu 2"/>
          <p:cNvSpPr>
            <a:spLocks noGrp="1"/>
          </p:cNvSpPr>
          <p:nvPr>
            <p:ph idx="1"/>
          </p:nvPr>
        </p:nvSpPr>
        <p:spPr>
          <a:xfrm>
            <a:off x="646111" y="1262130"/>
            <a:ext cx="9045240" cy="1857775"/>
          </a:xfrm>
        </p:spPr>
        <p:txBody>
          <a:bodyPr>
            <a:normAutofit fontScale="77500" lnSpcReduction="20000"/>
          </a:bodyPr>
          <a:lstStyle/>
          <a:p>
            <a:r>
              <a:rPr lang="tr-TR" dirty="0" err="1"/>
              <a:t>Synonym</a:t>
            </a:r>
            <a:r>
              <a:rPr lang="tr-TR" dirty="0"/>
              <a:t>, </a:t>
            </a:r>
            <a:r>
              <a:rPr lang="tr-TR" dirty="0" err="1"/>
              <a:t>Oracle</a:t>
            </a:r>
            <a:r>
              <a:rPr lang="tr-TR" dirty="0"/>
              <a:t> objelerine alternatif olarak verilen isim / takma isimdir.(</a:t>
            </a:r>
            <a:r>
              <a:rPr lang="tr-TR" dirty="0" err="1"/>
              <a:t>alias</a:t>
            </a:r>
            <a:r>
              <a:rPr lang="tr-TR" dirty="0"/>
              <a:t>) . </a:t>
            </a:r>
            <a:r>
              <a:rPr lang="tr-TR" dirty="0" err="1"/>
              <a:t>Table</a:t>
            </a:r>
            <a:r>
              <a:rPr lang="tr-TR" dirty="0"/>
              <a:t>, </a:t>
            </a:r>
            <a:r>
              <a:rPr lang="tr-TR" dirty="0" err="1"/>
              <a:t>view</a:t>
            </a:r>
            <a:r>
              <a:rPr lang="tr-TR" dirty="0"/>
              <a:t>, </a:t>
            </a:r>
            <a:r>
              <a:rPr lang="tr-TR" dirty="0" err="1"/>
              <a:t>sequence</a:t>
            </a:r>
            <a:r>
              <a:rPr lang="tr-TR" dirty="0"/>
              <a:t> , </a:t>
            </a:r>
            <a:r>
              <a:rPr lang="tr-TR" dirty="0" err="1"/>
              <a:t>procedure</a:t>
            </a:r>
            <a:r>
              <a:rPr lang="tr-TR" dirty="0"/>
              <a:t> , </a:t>
            </a:r>
            <a:r>
              <a:rPr lang="tr-TR" dirty="0" err="1"/>
              <a:t>stored</a:t>
            </a:r>
            <a:r>
              <a:rPr lang="tr-TR" dirty="0"/>
              <a:t> </a:t>
            </a:r>
            <a:r>
              <a:rPr lang="tr-TR" dirty="0" err="1"/>
              <a:t>function</a:t>
            </a:r>
            <a:r>
              <a:rPr lang="tr-TR" dirty="0"/>
              <a:t> gibi </a:t>
            </a:r>
            <a:r>
              <a:rPr lang="tr-TR" dirty="0" err="1"/>
              <a:t>yapilara</a:t>
            </a:r>
            <a:r>
              <a:rPr lang="tr-TR" dirty="0"/>
              <a:t> verilebilir.</a:t>
            </a:r>
          </a:p>
          <a:p>
            <a:r>
              <a:rPr lang="tr-TR" dirty="0"/>
              <a:t>Uzun obje isimlerini </a:t>
            </a:r>
            <a:r>
              <a:rPr lang="tr-TR" dirty="0" err="1"/>
              <a:t>kisaltmayi</a:t>
            </a:r>
            <a:r>
              <a:rPr lang="tr-TR" dirty="0"/>
              <a:t> </a:t>
            </a:r>
            <a:r>
              <a:rPr lang="tr-TR" dirty="0" err="1"/>
              <a:t>saglayabiliriz</a:t>
            </a:r>
            <a:r>
              <a:rPr lang="tr-TR" dirty="0"/>
              <a:t>.</a:t>
            </a:r>
          </a:p>
          <a:p>
            <a:r>
              <a:rPr lang="tr-TR" dirty="0" err="1"/>
              <a:t>Synonym</a:t>
            </a:r>
            <a:r>
              <a:rPr lang="tr-TR" dirty="0"/>
              <a:t> , objelerin </a:t>
            </a:r>
            <a:r>
              <a:rPr lang="tr-TR" dirty="0" err="1"/>
              <a:t>gercek</a:t>
            </a:r>
            <a:r>
              <a:rPr lang="tr-TR" dirty="0"/>
              <a:t> ismini gizlememizi </a:t>
            </a:r>
            <a:r>
              <a:rPr lang="tr-TR" dirty="0" err="1"/>
              <a:t>saglar</a:t>
            </a:r>
            <a:r>
              <a:rPr lang="tr-TR" dirty="0"/>
              <a:t> bu da </a:t>
            </a:r>
            <a:r>
              <a:rPr lang="tr-TR" dirty="0" err="1"/>
              <a:t>guvenlik</a:t>
            </a:r>
            <a:r>
              <a:rPr lang="tr-TR" dirty="0"/>
              <a:t> </a:t>
            </a:r>
            <a:r>
              <a:rPr lang="tr-TR" dirty="0" err="1"/>
              <a:t>icin</a:t>
            </a:r>
            <a:r>
              <a:rPr lang="tr-TR" dirty="0"/>
              <a:t> + bir durumdur.</a:t>
            </a:r>
          </a:p>
          <a:p>
            <a:r>
              <a:rPr lang="tr-TR" dirty="0"/>
              <a:t>Bir objenin ismi </a:t>
            </a:r>
            <a:r>
              <a:rPr lang="tr-TR" dirty="0" err="1"/>
              <a:t>degistiginde</a:t>
            </a:r>
            <a:r>
              <a:rPr lang="tr-TR" dirty="0"/>
              <a:t> , biz </a:t>
            </a:r>
            <a:r>
              <a:rPr lang="tr-TR" dirty="0" err="1"/>
              <a:t>synonym</a:t>
            </a:r>
            <a:r>
              <a:rPr lang="tr-TR" dirty="0"/>
              <a:t> ismi </a:t>
            </a:r>
            <a:r>
              <a:rPr lang="tr-TR" dirty="0" err="1"/>
              <a:t>degistirmek</a:t>
            </a:r>
            <a:r>
              <a:rPr lang="tr-TR" dirty="0"/>
              <a:t> zorunda </a:t>
            </a:r>
            <a:r>
              <a:rPr lang="tr-TR" dirty="0" err="1"/>
              <a:t>degiliz</a:t>
            </a:r>
            <a:r>
              <a:rPr lang="tr-TR" dirty="0"/>
              <a:t>. </a:t>
            </a:r>
            <a:r>
              <a:rPr lang="tr-TR" dirty="0" err="1"/>
              <a:t>Boylece</a:t>
            </a:r>
            <a:r>
              <a:rPr lang="tr-TR" dirty="0"/>
              <a:t> </a:t>
            </a:r>
            <a:r>
              <a:rPr lang="tr-TR" dirty="0" err="1"/>
              <a:t>degisiklik</a:t>
            </a:r>
            <a:r>
              <a:rPr lang="tr-TR" dirty="0"/>
              <a:t> </a:t>
            </a:r>
            <a:r>
              <a:rPr lang="tr-TR" dirty="0" err="1"/>
              <a:t>yapmamiza</a:t>
            </a:r>
            <a:r>
              <a:rPr lang="tr-TR" dirty="0"/>
              <a:t> gerek kalmaz.</a:t>
            </a:r>
          </a:p>
          <a:p>
            <a:pPr marL="0" indent="0">
              <a:buNone/>
            </a:pPr>
            <a:endParaRPr lang="tr-TR" dirty="0"/>
          </a:p>
        </p:txBody>
      </p:sp>
      <p:sp>
        <p:nvSpPr>
          <p:cNvPr id="4" name="Unvan 1"/>
          <p:cNvSpPr txBox="1">
            <a:spLocks/>
          </p:cNvSpPr>
          <p:nvPr/>
        </p:nvSpPr>
        <p:spPr>
          <a:xfrm>
            <a:off x="646111" y="3226156"/>
            <a:ext cx="9404723" cy="73409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Synonym</a:t>
            </a:r>
            <a:r>
              <a:rPr lang="tr-TR" dirty="0"/>
              <a:t> İle İlgili Örnek</a:t>
            </a:r>
          </a:p>
        </p:txBody>
      </p:sp>
      <p:sp>
        <p:nvSpPr>
          <p:cNvPr id="5" name="İçerik Yer Tutucusu 2"/>
          <p:cNvSpPr txBox="1">
            <a:spLocks/>
          </p:cNvSpPr>
          <p:nvPr/>
        </p:nvSpPr>
        <p:spPr>
          <a:xfrm>
            <a:off x="646111" y="4172753"/>
            <a:ext cx="9141833" cy="268524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CREATE SYNONYM </a:t>
            </a:r>
            <a:r>
              <a:rPr lang="tr-TR" dirty="0" err="1"/>
              <a:t>emp_loc</a:t>
            </a:r>
            <a:r>
              <a:rPr lang="tr-TR" dirty="0"/>
              <a:t> </a:t>
            </a:r>
            <a:r>
              <a:rPr lang="tr-TR" dirty="0" err="1"/>
              <a:t>for</a:t>
            </a:r>
            <a:r>
              <a:rPr lang="tr-TR" dirty="0"/>
              <a:t> EMPLOYEES;</a:t>
            </a:r>
          </a:p>
          <a:p>
            <a:pPr marL="0" indent="0">
              <a:buNone/>
            </a:pPr>
            <a:endParaRPr lang="tr-TR" dirty="0"/>
          </a:p>
          <a:p>
            <a:r>
              <a:rPr lang="tr-TR" dirty="0"/>
              <a:t>SELECT * FROM </a:t>
            </a:r>
            <a:r>
              <a:rPr lang="tr-TR" dirty="0" err="1"/>
              <a:t>emp_loc</a:t>
            </a:r>
            <a:r>
              <a:rPr lang="tr-TR" dirty="0"/>
              <a:t>;</a:t>
            </a:r>
          </a:p>
          <a:p>
            <a:pPr marL="0" indent="0">
              <a:buNone/>
            </a:pPr>
            <a:endParaRPr lang="tr-TR" dirty="0"/>
          </a:p>
          <a:p>
            <a:r>
              <a:rPr lang="tr-TR" dirty="0" err="1"/>
              <a:t>create</a:t>
            </a:r>
            <a:r>
              <a:rPr lang="tr-TR" dirty="0"/>
              <a:t> </a:t>
            </a:r>
            <a:r>
              <a:rPr lang="tr-TR" dirty="0" err="1"/>
              <a:t>synonym</a:t>
            </a:r>
            <a:r>
              <a:rPr lang="tr-TR" dirty="0"/>
              <a:t> </a:t>
            </a:r>
            <a:r>
              <a:rPr lang="tr-TR" dirty="0" err="1"/>
              <a:t>syn_name</a:t>
            </a:r>
            <a:r>
              <a:rPr lang="tr-TR" dirty="0"/>
              <a:t> </a:t>
            </a:r>
            <a:r>
              <a:rPr lang="tr-TR" dirty="0" err="1"/>
              <a:t>for</a:t>
            </a:r>
            <a:r>
              <a:rPr lang="tr-TR" dirty="0"/>
              <a:t> </a:t>
            </a:r>
            <a:r>
              <a:rPr lang="tr-TR" dirty="0" err="1"/>
              <a:t>synonym_table</a:t>
            </a:r>
            <a:r>
              <a:rPr lang="tr-TR" dirty="0"/>
              <a:t>;</a:t>
            </a:r>
          </a:p>
          <a:p>
            <a:pPr marL="0" indent="0">
              <a:buNone/>
            </a:pPr>
            <a:endParaRPr lang="tr-TR" dirty="0"/>
          </a:p>
          <a:p>
            <a:r>
              <a:rPr lang="tr-TR" dirty="0"/>
              <a:t>DROP SYNONYM </a:t>
            </a:r>
            <a:r>
              <a:rPr lang="tr-TR" dirty="0" err="1"/>
              <a:t>syn_name</a:t>
            </a:r>
            <a:r>
              <a:rPr lang="tr-TR" dirty="0"/>
              <a:t>;</a:t>
            </a:r>
          </a:p>
        </p:txBody>
      </p:sp>
    </p:spTree>
    <p:extLst>
      <p:ext uri="{BB962C8B-B14F-4D97-AF65-F5344CB8AC3E}">
        <p14:creationId xmlns:p14="http://schemas.microsoft.com/office/powerpoint/2010/main" val="402684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693502"/>
          </a:xfrm>
        </p:spPr>
        <p:txBody>
          <a:bodyPr/>
          <a:lstStyle/>
          <a:p>
            <a:r>
              <a:rPr lang="tr-TR" dirty="0" err="1"/>
              <a:t>Materialized</a:t>
            </a:r>
            <a:r>
              <a:rPr lang="tr-TR" dirty="0"/>
              <a:t> </a:t>
            </a:r>
            <a:r>
              <a:rPr lang="tr-TR" dirty="0" err="1"/>
              <a:t>View</a:t>
            </a:r>
            <a:r>
              <a:rPr lang="tr-TR" dirty="0"/>
              <a:t> Nedir ?</a:t>
            </a:r>
          </a:p>
        </p:txBody>
      </p:sp>
      <p:sp>
        <p:nvSpPr>
          <p:cNvPr id="3" name="İçerik Yer Tutucusu 2"/>
          <p:cNvSpPr>
            <a:spLocks noGrp="1"/>
          </p:cNvSpPr>
          <p:nvPr>
            <p:ph idx="1"/>
          </p:nvPr>
        </p:nvSpPr>
        <p:spPr>
          <a:xfrm>
            <a:off x="646111" y="1486246"/>
            <a:ext cx="9850171" cy="5069099"/>
          </a:xfrm>
        </p:spPr>
        <p:txBody>
          <a:bodyPr>
            <a:normAutofit/>
          </a:bodyPr>
          <a:lstStyle/>
          <a:p>
            <a:r>
              <a:rPr lang="tr-TR" dirty="0"/>
              <a:t>MV bir nevi bir tablonun veya bir </a:t>
            </a:r>
            <a:r>
              <a:rPr lang="tr-TR" dirty="0" err="1"/>
              <a:t>view’in</a:t>
            </a:r>
            <a:r>
              <a:rPr lang="tr-TR" dirty="0"/>
              <a:t> kopyasıdır. Veri tutan tablolar gibidirler. </a:t>
            </a:r>
            <a:r>
              <a:rPr lang="tr-TR" dirty="0" err="1"/>
              <a:t>Oracle</a:t>
            </a:r>
            <a:r>
              <a:rPr lang="tr-TR" dirty="0"/>
              <a:t> </a:t>
            </a:r>
            <a:r>
              <a:rPr lang="tr-TR" dirty="0" err="1"/>
              <a:t>Materialized</a:t>
            </a:r>
            <a:r>
              <a:rPr lang="tr-TR" dirty="0"/>
              <a:t> </a:t>
            </a:r>
            <a:r>
              <a:rPr lang="tr-TR" dirty="0" err="1"/>
              <a:t>View</a:t>
            </a:r>
            <a:r>
              <a:rPr lang="tr-TR" dirty="0"/>
              <a:t> Nedir sorusunun cevabı aslında bize sunduğu avantajlardır. </a:t>
            </a:r>
            <a:r>
              <a:rPr lang="tr-TR" dirty="0" err="1"/>
              <a:t>MV’leri</a:t>
            </a:r>
            <a:r>
              <a:rPr lang="tr-TR" dirty="0"/>
              <a:t> kullanmak bize 2 konuda avantaj sağlar;</a:t>
            </a:r>
          </a:p>
          <a:p>
            <a:endParaRPr lang="tr-TR" dirty="0"/>
          </a:p>
          <a:p>
            <a:r>
              <a:rPr lang="tr-TR" dirty="0"/>
              <a:t>Tablo verilerinin kopyalanması ile kopya veriler oluşturulur. </a:t>
            </a:r>
          </a:p>
          <a:p>
            <a:endParaRPr lang="tr-TR" dirty="0"/>
          </a:p>
          <a:p>
            <a:r>
              <a:rPr lang="tr-TR" dirty="0"/>
              <a:t>Muhteşem bir performans sağlar. Örneğin birkaç tablonun verisini kullanan bir </a:t>
            </a:r>
            <a:r>
              <a:rPr lang="tr-TR" dirty="0" err="1"/>
              <a:t>view</a:t>
            </a:r>
            <a:r>
              <a:rPr lang="tr-TR" dirty="0"/>
              <a:t> düşünün o birkaç tablodan veriyi getirmek için epey çaba harcayacaktır. Ancak bu </a:t>
            </a:r>
            <a:r>
              <a:rPr lang="tr-TR" dirty="0" err="1"/>
              <a:t>view</a:t>
            </a:r>
            <a:r>
              <a:rPr lang="tr-TR" dirty="0"/>
              <a:t> i sorguladığımız ifadeyi MV olarak oluşturursak. MV içerisine kopyalanan verileri kullanacaktır. Yani gidip de verileri kendi tablolarından getirmeyecektir.</a:t>
            </a:r>
          </a:p>
        </p:txBody>
      </p:sp>
    </p:spTree>
    <p:extLst>
      <p:ext uri="{BB962C8B-B14F-4D97-AF65-F5344CB8AC3E}">
        <p14:creationId xmlns:p14="http://schemas.microsoft.com/office/powerpoint/2010/main" val="369358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Materialized</a:t>
            </a:r>
            <a:r>
              <a:rPr lang="tr-TR" dirty="0"/>
              <a:t> </a:t>
            </a:r>
            <a:r>
              <a:rPr lang="tr-TR" dirty="0" err="1"/>
              <a:t>View</a:t>
            </a:r>
            <a:r>
              <a:rPr lang="tr-TR" dirty="0"/>
              <a:t> İle İlgili Örnek</a:t>
            </a:r>
          </a:p>
        </p:txBody>
      </p:sp>
      <p:sp>
        <p:nvSpPr>
          <p:cNvPr id="3" name="İçerik Yer Tutucusu 2"/>
          <p:cNvSpPr>
            <a:spLocks noGrp="1"/>
          </p:cNvSpPr>
          <p:nvPr>
            <p:ph idx="1"/>
          </p:nvPr>
        </p:nvSpPr>
        <p:spPr>
          <a:xfrm>
            <a:off x="646111" y="1486247"/>
            <a:ext cx="8935771" cy="4978947"/>
          </a:xfrm>
        </p:spPr>
        <p:txBody>
          <a:bodyPr>
            <a:normAutofit lnSpcReduction="10000"/>
          </a:bodyPr>
          <a:lstStyle/>
          <a:p>
            <a:r>
              <a:rPr lang="tr-TR" dirty="0"/>
              <a:t>CREATE MATERIALIZED VIEW EMPLOYE_DENEME</a:t>
            </a:r>
          </a:p>
          <a:p>
            <a:pPr marL="0" indent="0">
              <a:buNone/>
            </a:pPr>
            <a:r>
              <a:rPr lang="tr-TR" dirty="0"/>
              <a:t>	BUILD IMMEDIATE</a:t>
            </a:r>
          </a:p>
          <a:p>
            <a:pPr marL="0" indent="0">
              <a:buNone/>
            </a:pPr>
            <a:r>
              <a:rPr lang="tr-TR" dirty="0"/>
              <a:t>	REFRESH FAST ON COMMIT</a:t>
            </a:r>
          </a:p>
          <a:p>
            <a:pPr marL="0" indent="0">
              <a:buNone/>
            </a:pPr>
            <a:r>
              <a:rPr lang="tr-TR" dirty="0"/>
              <a:t>	AS SELECT </a:t>
            </a:r>
            <a:r>
              <a:rPr lang="tr-TR" dirty="0" err="1"/>
              <a:t>e.department_id,COUNT</a:t>
            </a:r>
            <a:r>
              <a:rPr lang="tr-TR" dirty="0"/>
              <a:t>(</a:t>
            </a:r>
            <a:r>
              <a:rPr lang="tr-TR" dirty="0" err="1"/>
              <a:t>e.DEPARTMENT_ID</a:t>
            </a:r>
            <a:r>
              <a:rPr lang="tr-TR" dirty="0"/>
              <a:t>) as </a:t>
            </a:r>
            <a:r>
              <a:rPr lang="tr-TR" dirty="0" err="1"/>
              <a:t>department_sayisi</a:t>
            </a:r>
            <a:endParaRPr lang="tr-TR" dirty="0"/>
          </a:p>
          <a:p>
            <a:pPr marL="0" indent="0">
              <a:buNone/>
            </a:pPr>
            <a:r>
              <a:rPr lang="tr-TR" dirty="0"/>
              <a:t>	FROM </a:t>
            </a:r>
            <a:r>
              <a:rPr lang="tr-TR" dirty="0" err="1"/>
              <a:t>employees</a:t>
            </a:r>
            <a:r>
              <a:rPr lang="tr-TR" dirty="0"/>
              <a:t> </a:t>
            </a:r>
            <a:r>
              <a:rPr lang="tr-TR" dirty="0" err="1"/>
              <a:t>e,departments</a:t>
            </a:r>
            <a:r>
              <a:rPr lang="tr-TR" dirty="0"/>
              <a:t> d</a:t>
            </a:r>
          </a:p>
          <a:p>
            <a:pPr marL="0" indent="0">
              <a:buNone/>
            </a:pPr>
            <a:r>
              <a:rPr lang="tr-TR" dirty="0"/>
              <a:t>	WHERE </a:t>
            </a:r>
            <a:r>
              <a:rPr lang="tr-TR" dirty="0" err="1"/>
              <a:t>e.department_id</a:t>
            </a:r>
            <a:r>
              <a:rPr lang="tr-TR" dirty="0"/>
              <a:t>=</a:t>
            </a:r>
            <a:r>
              <a:rPr lang="tr-TR" dirty="0" err="1"/>
              <a:t>d.department_id</a:t>
            </a:r>
            <a:endParaRPr lang="tr-TR" dirty="0"/>
          </a:p>
          <a:p>
            <a:pPr marL="0" indent="0">
              <a:buNone/>
            </a:pPr>
            <a:r>
              <a:rPr lang="tr-TR" dirty="0"/>
              <a:t>	GROUP BY </a:t>
            </a:r>
            <a:r>
              <a:rPr lang="tr-TR" dirty="0" err="1"/>
              <a:t>e.department_id</a:t>
            </a:r>
            <a:r>
              <a:rPr lang="tr-TR" dirty="0"/>
              <a:t>;</a:t>
            </a:r>
          </a:p>
          <a:p>
            <a:pPr marL="0" indent="0">
              <a:buNone/>
            </a:pPr>
            <a:endParaRPr lang="tr-TR" dirty="0"/>
          </a:p>
          <a:p>
            <a:pPr marL="0" indent="0">
              <a:buNone/>
            </a:pPr>
            <a:r>
              <a:rPr lang="tr-TR" dirty="0" err="1"/>
              <a:t>select</a:t>
            </a:r>
            <a:r>
              <a:rPr lang="tr-TR" dirty="0"/>
              <a:t> * </a:t>
            </a:r>
            <a:r>
              <a:rPr lang="tr-TR" dirty="0" err="1"/>
              <a:t>from</a:t>
            </a:r>
            <a:r>
              <a:rPr lang="tr-TR" dirty="0"/>
              <a:t> EMPLOYE_DENEME;</a:t>
            </a:r>
          </a:p>
          <a:p>
            <a:pPr marL="0" indent="0">
              <a:buNone/>
            </a:pPr>
            <a:endParaRPr lang="tr-TR" dirty="0"/>
          </a:p>
          <a:p>
            <a:pPr marL="0" indent="0">
              <a:buNone/>
            </a:pPr>
            <a:r>
              <a:rPr lang="tr-TR" dirty="0" err="1"/>
              <a:t>drop</a:t>
            </a:r>
            <a:r>
              <a:rPr lang="tr-TR" dirty="0"/>
              <a:t> MATERIALIZED VIEW EMPLOYE_DENEME;</a:t>
            </a:r>
          </a:p>
        </p:txBody>
      </p:sp>
    </p:spTree>
    <p:extLst>
      <p:ext uri="{BB962C8B-B14F-4D97-AF65-F5344CB8AC3E}">
        <p14:creationId xmlns:p14="http://schemas.microsoft.com/office/powerpoint/2010/main" val="394701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Dimensional</a:t>
            </a:r>
            <a:r>
              <a:rPr lang="tr-TR" dirty="0"/>
              <a:t> Modellemenin Faydaları</a:t>
            </a:r>
          </a:p>
        </p:txBody>
      </p:sp>
      <p:sp>
        <p:nvSpPr>
          <p:cNvPr id="3" name="İçerik Yer Tutucusu 2"/>
          <p:cNvSpPr>
            <a:spLocks noGrp="1"/>
          </p:cNvSpPr>
          <p:nvPr>
            <p:ph idx="1"/>
          </p:nvPr>
        </p:nvSpPr>
        <p:spPr>
          <a:xfrm>
            <a:off x="646111" y="1853248"/>
            <a:ext cx="9541079" cy="5275161"/>
          </a:xfrm>
        </p:spPr>
        <p:txBody>
          <a:bodyPr>
            <a:normAutofit/>
          </a:bodyPr>
          <a:lstStyle/>
          <a:p>
            <a:r>
              <a:rPr lang="tr-TR" dirty="0"/>
              <a:t>Birden fazla farklı kaynaktan gelen veriyi tek bir modelle birleştirir.</a:t>
            </a:r>
          </a:p>
          <a:p>
            <a:r>
              <a:rPr lang="tr-TR" dirty="0"/>
              <a:t>Yapılar kolay ve anlaşılır kurulur.</a:t>
            </a:r>
          </a:p>
          <a:p>
            <a:r>
              <a:rPr lang="tr-TR" dirty="0"/>
              <a:t>Kurulan yapılar genişleyebilir.</a:t>
            </a:r>
          </a:p>
          <a:p>
            <a:r>
              <a:rPr lang="tr-TR" dirty="0"/>
              <a:t>Kurulan yapılarda İş birimlerinin ihtiyacı olan raporlama verilerine hızlı bir şekilde ulaşılabilir.</a:t>
            </a:r>
          </a:p>
          <a:p>
            <a:r>
              <a:rPr lang="tr-TR" dirty="0"/>
              <a:t>Esnekliği ve </a:t>
            </a:r>
            <a:r>
              <a:rPr lang="tr-TR" dirty="0" err="1"/>
              <a:t>Ölçülebilirliği</a:t>
            </a:r>
            <a:r>
              <a:rPr lang="tr-TR" dirty="0"/>
              <a:t> en üst seviyede tutulur.</a:t>
            </a:r>
          </a:p>
          <a:p>
            <a:r>
              <a:rPr lang="tr-TR" dirty="0"/>
              <a:t>Kullanıcıların raporlama kabiliyetini arttırmamızı sağlar.</a:t>
            </a:r>
          </a:p>
          <a:p>
            <a:r>
              <a:rPr lang="tr-TR" dirty="0"/>
              <a:t>Ad Hoc (Filtreler, belirli içeriğin daha hassas analizini sağlar) sorgularına destek verebilmektedir.</a:t>
            </a:r>
          </a:p>
          <a:p>
            <a:r>
              <a:rPr lang="tr-TR" dirty="0"/>
              <a:t>İş zekası araçlarının yapısına uygun bir model oluşturmaktadır.</a:t>
            </a:r>
          </a:p>
          <a:p>
            <a:pPr marL="0" indent="0">
              <a:buNone/>
            </a:pPr>
            <a:endParaRPr lang="tr-TR" dirty="0"/>
          </a:p>
        </p:txBody>
      </p:sp>
    </p:spTree>
    <p:extLst>
      <p:ext uri="{BB962C8B-B14F-4D97-AF65-F5344CB8AC3E}">
        <p14:creationId xmlns:p14="http://schemas.microsoft.com/office/powerpoint/2010/main" val="23102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1033529"/>
          </a:xfrm>
        </p:spPr>
        <p:txBody>
          <a:bodyPr/>
          <a:lstStyle/>
          <a:p>
            <a:r>
              <a:rPr lang="tr-TR" dirty="0" err="1"/>
              <a:t>Dimension</a:t>
            </a:r>
            <a:r>
              <a:rPr lang="tr-TR" dirty="0"/>
              <a:t> Nedir?</a:t>
            </a:r>
          </a:p>
        </p:txBody>
      </p:sp>
      <p:sp>
        <p:nvSpPr>
          <p:cNvPr id="3" name="İçerik Yer Tutucusu 2"/>
          <p:cNvSpPr>
            <a:spLocks noGrp="1"/>
          </p:cNvSpPr>
          <p:nvPr>
            <p:ph idx="1"/>
          </p:nvPr>
        </p:nvSpPr>
        <p:spPr>
          <a:xfrm>
            <a:off x="646110" y="1486246"/>
            <a:ext cx="9116075" cy="4708491"/>
          </a:xfrm>
        </p:spPr>
        <p:txBody>
          <a:bodyPr>
            <a:normAutofit/>
          </a:bodyPr>
          <a:lstStyle/>
          <a:p>
            <a:r>
              <a:rPr lang="tr-TR" dirty="0"/>
              <a:t>Bir verinin boyutlarını içerir.</a:t>
            </a:r>
          </a:p>
          <a:p>
            <a:r>
              <a:rPr lang="tr-TR" dirty="0"/>
              <a:t>Birincil anahtarları ile ana tabloya bağlanır.(</a:t>
            </a:r>
            <a:r>
              <a:rPr lang="tr-TR" dirty="0" err="1"/>
              <a:t>fact</a:t>
            </a:r>
            <a:r>
              <a:rPr lang="tr-TR" dirty="0"/>
              <a:t> </a:t>
            </a:r>
            <a:r>
              <a:rPr lang="tr-TR" dirty="0" err="1"/>
              <a:t>table</a:t>
            </a:r>
            <a:r>
              <a:rPr lang="tr-TR" dirty="0"/>
              <a:t>)</a:t>
            </a:r>
          </a:p>
          <a:p>
            <a:r>
              <a:rPr lang="tr-TR" dirty="0"/>
              <a:t>(</a:t>
            </a:r>
            <a:r>
              <a:rPr lang="tr-TR" dirty="0" err="1"/>
              <a:t>Normalize</a:t>
            </a:r>
            <a:r>
              <a:rPr lang="tr-TR" dirty="0"/>
              <a:t> edilmiş tablolarda veri tekrarı görülmezken, </a:t>
            </a:r>
            <a:r>
              <a:rPr lang="tr-TR" dirty="0" err="1"/>
              <a:t>Normalize</a:t>
            </a:r>
            <a:r>
              <a:rPr lang="tr-TR" dirty="0"/>
              <a:t> edilmemiş tablolarda ise veri tekrarı bulunmaktadır.)</a:t>
            </a:r>
          </a:p>
          <a:p>
            <a:r>
              <a:rPr lang="tr-TR" dirty="0"/>
              <a:t>Yar modellemede genellikle </a:t>
            </a:r>
            <a:r>
              <a:rPr lang="tr-TR" dirty="0" err="1"/>
              <a:t>normalize</a:t>
            </a:r>
            <a:r>
              <a:rPr lang="tr-TR" dirty="0"/>
              <a:t> edilmiş tablolar görülürken </a:t>
            </a:r>
            <a:r>
              <a:rPr lang="tr-TR" dirty="0" err="1"/>
              <a:t>Dimension</a:t>
            </a:r>
            <a:r>
              <a:rPr lang="tr-TR" dirty="0"/>
              <a:t> Modelleme de ise </a:t>
            </a:r>
            <a:r>
              <a:rPr lang="tr-TR" dirty="0" err="1"/>
              <a:t>normalize</a:t>
            </a:r>
            <a:r>
              <a:rPr lang="tr-TR" dirty="0"/>
              <a:t> edilmemiş tablolar görülmektedir.</a:t>
            </a:r>
          </a:p>
          <a:p>
            <a:r>
              <a:rPr lang="tr-TR" dirty="0"/>
              <a:t>Boyutları belirli değildir. Kaç tablonun bağladığı belirli değildir. </a:t>
            </a:r>
          </a:p>
          <a:p>
            <a:r>
              <a:rPr lang="tr-TR" dirty="0"/>
              <a:t>Açıklayıcı, detaylı bilgiler içerir. (Ürün tablosunda ürünün detayları gibi)</a:t>
            </a:r>
          </a:p>
          <a:p>
            <a:pPr marL="0" indent="0">
              <a:buNone/>
            </a:pPr>
            <a:endParaRPr lang="tr-TR" dirty="0"/>
          </a:p>
        </p:txBody>
      </p:sp>
    </p:spTree>
    <p:extLst>
      <p:ext uri="{BB962C8B-B14F-4D97-AF65-F5344CB8AC3E}">
        <p14:creationId xmlns:p14="http://schemas.microsoft.com/office/powerpoint/2010/main" val="22410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1033529"/>
          </a:xfrm>
        </p:spPr>
        <p:txBody>
          <a:bodyPr/>
          <a:lstStyle/>
          <a:p>
            <a:r>
              <a:rPr lang="tr-TR" dirty="0" err="1"/>
              <a:t>Fact</a:t>
            </a:r>
            <a:r>
              <a:rPr lang="tr-TR" dirty="0"/>
              <a:t> Nedir?</a:t>
            </a:r>
          </a:p>
        </p:txBody>
      </p:sp>
      <p:sp>
        <p:nvSpPr>
          <p:cNvPr id="5" name="İçerik Yer Tutucusu 2"/>
          <p:cNvSpPr txBox="1">
            <a:spLocks/>
          </p:cNvSpPr>
          <p:nvPr/>
        </p:nvSpPr>
        <p:spPr>
          <a:xfrm>
            <a:off x="0" y="4024646"/>
            <a:ext cx="12191999" cy="283335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Ölçümlerin ve </a:t>
            </a:r>
            <a:r>
              <a:rPr lang="tr-TR" dirty="0" err="1"/>
              <a:t>dimension</a:t>
            </a:r>
            <a:r>
              <a:rPr lang="tr-TR" dirty="0"/>
              <a:t> tablolarının </a:t>
            </a:r>
            <a:r>
              <a:rPr lang="tr-TR" dirty="0" err="1"/>
              <a:t>key</a:t>
            </a:r>
            <a:r>
              <a:rPr lang="tr-TR" dirty="0"/>
              <a:t> alanlarının olduğu ana tablo yapılarıdır.</a:t>
            </a:r>
          </a:p>
          <a:p>
            <a:r>
              <a:rPr lang="tr-TR" dirty="0"/>
              <a:t>Düzgün modellenmiş tablolarda sayısal değerler %95 oranındadır. Yani veriler çoğunlukla sayısaldır.</a:t>
            </a:r>
          </a:p>
          <a:p>
            <a:r>
              <a:rPr lang="tr-TR" dirty="0"/>
              <a:t>Her zaman olmasa da genellikle </a:t>
            </a:r>
            <a:r>
              <a:rPr lang="tr-TR" dirty="0" err="1"/>
              <a:t>dimension</a:t>
            </a:r>
            <a:r>
              <a:rPr lang="tr-TR" dirty="0"/>
              <a:t> tablolarında bulunan detaylı veriler üzerinden aritmetik işlemler yapabilmek için </a:t>
            </a:r>
            <a:r>
              <a:rPr lang="tr-TR" dirty="0" err="1"/>
              <a:t>fact</a:t>
            </a:r>
            <a:r>
              <a:rPr lang="tr-TR" dirty="0"/>
              <a:t> tablolar kullanılır.</a:t>
            </a:r>
          </a:p>
          <a:p>
            <a:r>
              <a:rPr lang="tr-TR" dirty="0"/>
              <a:t>Ürün tablomuzda Kıyafetler olduğunu düşünelim. Bir kıyafetin çeşidine göre ne kadar sattığı, bir çeyrekte ne kadar sattığı, bir yılda ne kadar sattığı bir kıyafetin birim fiyatı matematiksel ifadeleri genellikle hesaplamak için </a:t>
            </a:r>
            <a:r>
              <a:rPr lang="tr-TR" dirty="0" err="1"/>
              <a:t>fact</a:t>
            </a:r>
            <a:r>
              <a:rPr lang="tr-TR" dirty="0"/>
              <a:t> tablolar kullanılmaktadır. </a:t>
            </a:r>
          </a:p>
        </p:txBody>
      </p:sp>
      <p:pic>
        <p:nvPicPr>
          <p:cNvPr id="6" name="İçerik Yer Tutucusu 5" descr="C:\Users\Talha\Desktop\salestabl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1305596"/>
            <a:ext cx="10494113" cy="2538746"/>
          </a:xfrm>
          <a:prstGeom prst="rect">
            <a:avLst/>
          </a:prstGeom>
          <a:noFill/>
          <a:ln>
            <a:noFill/>
          </a:ln>
        </p:spPr>
      </p:pic>
    </p:spTree>
    <p:extLst>
      <p:ext uri="{BB962C8B-B14F-4D97-AF65-F5344CB8AC3E}">
        <p14:creationId xmlns:p14="http://schemas.microsoft.com/office/powerpoint/2010/main" val="3133475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938200"/>
          </a:xfrm>
        </p:spPr>
        <p:txBody>
          <a:bodyPr/>
          <a:lstStyle/>
          <a:p>
            <a:r>
              <a:rPr lang="tr-TR" dirty="0" err="1"/>
              <a:t>Dimension</a:t>
            </a:r>
            <a:r>
              <a:rPr lang="tr-TR" dirty="0"/>
              <a:t> Çeşitleri</a:t>
            </a:r>
          </a:p>
        </p:txBody>
      </p:sp>
      <p:sp>
        <p:nvSpPr>
          <p:cNvPr id="3" name="İçerik Yer Tutucusu 2"/>
          <p:cNvSpPr>
            <a:spLocks noGrp="1"/>
          </p:cNvSpPr>
          <p:nvPr>
            <p:ph idx="1"/>
          </p:nvPr>
        </p:nvSpPr>
        <p:spPr>
          <a:xfrm>
            <a:off x="646111" y="1486247"/>
            <a:ext cx="9045240" cy="1527409"/>
          </a:xfrm>
        </p:spPr>
        <p:txBody>
          <a:bodyPr>
            <a:normAutofit fontScale="92500" lnSpcReduction="10000"/>
          </a:bodyPr>
          <a:lstStyle/>
          <a:p>
            <a:r>
              <a:rPr lang="tr-TR" dirty="0" err="1"/>
              <a:t>Slowly</a:t>
            </a:r>
            <a:r>
              <a:rPr lang="tr-TR" dirty="0"/>
              <a:t> </a:t>
            </a:r>
            <a:r>
              <a:rPr lang="tr-TR" dirty="0" err="1"/>
              <a:t>Changing</a:t>
            </a:r>
            <a:r>
              <a:rPr lang="tr-TR" dirty="0"/>
              <a:t> </a:t>
            </a:r>
            <a:r>
              <a:rPr lang="tr-TR" dirty="0" err="1"/>
              <a:t>Dimensions</a:t>
            </a:r>
            <a:endParaRPr lang="tr-TR" dirty="0"/>
          </a:p>
          <a:p>
            <a:pPr lvl="1"/>
            <a:r>
              <a:rPr lang="tr-TR" dirty="0"/>
              <a:t>SCD TYPE 1: Üzerini Ez! </a:t>
            </a:r>
          </a:p>
          <a:p>
            <a:pPr lvl="1"/>
            <a:r>
              <a:rPr lang="tr-TR" dirty="0"/>
              <a:t>SCD TYPE 2: Yeni Satır Ekleme</a:t>
            </a:r>
          </a:p>
          <a:p>
            <a:pPr lvl="1"/>
            <a:r>
              <a:rPr lang="tr-TR" dirty="0"/>
              <a:t>SCD TYPE 3: Yeni Sütun Ekleme</a:t>
            </a:r>
          </a:p>
          <a:p>
            <a:pPr lvl="1"/>
            <a:endParaRPr lang="tr-TR" dirty="0"/>
          </a:p>
        </p:txBody>
      </p:sp>
      <p:sp>
        <p:nvSpPr>
          <p:cNvPr id="5" name="İçerik Yer Tutucusu 2"/>
          <p:cNvSpPr txBox="1">
            <a:spLocks/>
          </p:cNvSpPr>
          <p:nvPr/>
        </p:nvSpPr>
        <p:spPr>
          <a:xfrm>
            <a:off x="646111" y="3712331"/>
            <a:ext cx="9045240"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Junk</a:t>
            </a:r>
            <a:r>
              <a:rPr lang="tr-TR" dirty="0"/>
              <a:t> </a:t>
            </a:r>
            <a:r>
              <a:rPr lang="tr-TR" dirty="0" err="1"/>
              <a:t>Dimensions</a:t>
            </a:r>
            <a:endParaRPr lang="tr-TR" dirty="0"/>
          </a:p>
        </p:txBody>
      </p:sp>
      <p:sp>
        <p:nvSpPr>
          <p:cNvPr id="6" name="İçerik Yer Tutucusu 2"/>
          <p:cNvSpPr txBox="1">
            <a:spLocks/>
          </p:cNvSpPr>
          <p:nvPr/>
        </p:nvSpPr>
        <p:spPr>
          <a:xfrm>
            <a:off x="646111" y="3111318"/>
            <a:ext cx="9045240"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Conformed</a:t>
            </a:r>
            <a:r>
              <a:rPr lang="tr-TR" dirty="0"/>
              <a:t> </a:t>
            </a:r>
            <a:r>
              <a:rPr lang="tr-TR" dirty="0" err="1"/>
              <a:t>Dimensions</a:t>
            </a:r>
            <a:endParaRPr lang="tr-TR" dirty="0"/>
          </a:p>
        </p:txBody>
      </p:sp>
      <p:sp>
        <p:nvSpPr>
          <p:cNvPr id="7" name="İçerik Yer Tutucusu 2"/>
          <p:cNvSpPr txBox="1">
            <a:spLocks/>
          </p:cNvSpPr>
          <p:nvPr/>
        </p:nvSpPr>
        <p:spPr>
          <a:xfrm>
            <a:off x="646111" y="4313344"/>
            <a:ext cx="9045240"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Degenerate</a:t>
            </a:r>
            <a:r>
              <a:rPr lang="tr-TR" dirty="0"/>
              <a:t> </a:t>
            </a:r>
            <a:r>
              <a:rPr lang="tr-TR" dirty="0" err="1"/>
              <a:t>Dimensions</a:t>
            </a:r>
            <a:endParaRPr lang="tr-TR" dirty="0"/>
          </a:p>
        </p:txBody>
      </p:sp>
      <p:sp>
        <p:nvSpPr>
          <p:cNvPr id="8" name="İçerik Yer Tutucusu 2"/>
          <p:cNvSpPr txBox="1">
            <a:spLocks/>
          </p:cNvSpPr>
          <p:nvPr/>
        </p:nvSpPr>
        <p:spPr>
          <a:xfrm>
            <a:off x="646111" y="4914357"/>
            <a:ext cx="9045240"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Role </a:t>
            </a:r>
            <a:r>
              <a:rPr lang="tr-TR" dirty="0" err="1"/>
              <a:t>Playing</a:t>
            </a:r>
            <a:r>
              <a:rPr lang="tr-TR" dirty="0"/>
              <a:t> </a:t>
            </a:r>
            <a:r>
              <a:rPr lang="tr-TR" dirty="0" err="1"/>
              <a:t>Dimensions</a:t>
            </a:r>
            <a:endParaRPr lang="tr-TR" dirty="0"/>
          </a:p>
        </p:txBody>
      </p:sp>
      <p:sp>
        <p:nvSpPr>
          <p:cNvPr id="9" name="İçerik Yer Tutucusu 2"/>
          <p:cNvSpPr txBox="1">
            <a:spLocks/>
          </p:cNvSpPr>
          <p:nvPr/>
        </p:nvSpPr>
        <p:spPr>
          <a:xfrm>
            <a:off x="646111" y="5515370"/>
            <a:ext cx="9045240"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İnferred</a:t>
            </a:r>
            <a:r>
              <a:rPr lang="tr-TR" dirty="0"/>
              <a:t> </a:t>
            </a:r>
            <a:r>
              <a:rPr lang="tr-TR" dirty="0" err="1"/>
              <a:t>Dimensions</a:t>
            </a:r>
            <a:r>
              <a:rPr lang="tr-TR" dirty="0"/>
              <a:t> (</a:t>
            </a:r>
            <a:r>
              <a:rPr lang="tr-TR" dirty="0" err="1"/>
              <a:t>Late</a:t>
            </a:r>
            <a:r>
              <a:rPr lang="tr-TR" dirty="0"/>
              <a:t> </a:t>
            </a:r>
            <a:r>
              <a:rPr lang="tr-TR" dirty="0" err="1"/>
              <a:t>Arriving</a:t>
            </a:r>
            <a:r>
              <a:rPr lang="tr-TR" dirty="0"/>
              <a:t> </a:t>
            </a:r>
            <a:r>
              <a:rPr lang="tr-TR" dirty="0" err="1"/>
              <a:t>Dimensions</a:t>
            </a:r>
            <a:r>
              <a:rPr lang="tr-TR" dirty="0"/>
              <a:t>)</a:t>
            </a:r>
          </a:p>
        </p:txBody>
      </p:sp>
    </p:spTree>
    <p:extLst>
      <p:ext uri="{BB962C8B-B14F-4D97-AF65-F5344CB8AC3E}">
        <p14:creationId xmlns:p14="http://schemas.microsoft.com/office/powerpoint/2010/main" val="25660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Slowly</a:t>
            </a:r>
            <a:r>
              <a:rPr lang="tr-TR" dirty="0"/>
              <a:t> </a:t>
            </a:r>
            <a:r>
              <a:rPr lang="tr-TR" dirty="0" err="1"/>
              <a:t>Changing</a:t>
            </a:r>
            <a:r>
              <a:rPr lang="tr-TR" dirty="0"/>
              <a:t> </a:t>
            </a:r>
            <a:r>
              <a:rPr lang="tr-TR" dirty="0" err="1"/>
              <a:t>Dimensions</a:t>
            </a:r>
            <a:endParaRPr lang="tr-TR" dirty="0"/>
          </a:p>
        </p:txBody>
      </p:sp>
      <p:sp>
        <p:nvSpPr>
          <p:cNvPr id="3" name="İçerik Yer Tutucusu 2"/>
          <p:cNvSpPr>
            <a:spLocks noGrp="1"/>
          </p:cNvSpPr>
          <p:nvPr>
            <p:ph idx="1"/>
          </p:nvPr>
        </p:nvSpPr>
        <p:spPr>
          <a:xfrm>
            <a:off x="646111" y="1486247"/>
            <a:ext cx="9045240" cy="896345"/>
          </a:xfrm>
        </p:spPr>
        <p:txBody>
          <a:bodyPr/>
          <a:lstStyle/>
          <a:p>
            <a:r>
              <a:rPr lang="tr-TR" dirty="0"/>
              <a:t>Az zaman aralıklarında değişen veriler için veya belirlemiş olduğunuz kolonların değişimini tutmak için kullanılır.</a:t>
            </a:r>
          </a:p>
          <a:p>
            <a:pPr marL="0" indent="0">
              <a:buNone/>
            </a:pPr>
            <a:endParaRPr lang="tr-TR" dirty="0"/>
          </a:p>
        </p:txBody>
      </p:sp>
      <p:sp>
        <p:nvSpPr>
          <p:cNvPr id="4" name="Unvan 1"/>
          <p:cNvSpPr txBox="1">
            <a:spLocks/>
          </p:cNvSpPr>
          <p:nvPr/>
        </p:nvSpPr>
        <p:spPr>
          <a:xfrm>
            <a:off x="646110" y="2382592"/>
            <a:ext cx="9404723" cy="70833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SCD TYPE 1: Üzerini Ez! </a:t>
            </a:r>
          </a:p>
        </p:txBody>
      </p:sp>
      <p:sp>
        <p:nvSpPr>
          <p:cNvPr id="5" name="İçerik Yer Tutucusu 2"/>
          <p:cNvSpPr txBox="1">
            <a:spLocks/>
          </p:cNvSpPr>
          <p:nvPr/>
        </p:nvSpPr>
        <p:spPr>
          <a:xfrm>
            <a:off x="646110" y="3235125"/>
            <a:ext cx="9045240" cy="5602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ID si 5 olan kişinin medeni halini Bekardan Evliye çevir.</a:t>
            </a:r>
          </a:p>
        </p:txBody>
      </p:sp>
      <p:pic>
        <p:nvPicPr>
          <p:cNvPr id="7" name="Resim 6" descr="C:\Users\Talha\Desktop\SCD Type 1.png"/>
          <p:cNvPicPr/>
          <p:nvPr/>
        </p:nvPicPr>
        <p:blipFill>
          <a:blip r:embed="rId2">
            <a:extLst>
              <a:ext uri="{28A0092B-C50C-407E-A947-70E740481C1C}">
                <a14:useLocalDpi xmlns:a14="http://schemas.microsoft.com/office/drawing/2010/main" val="0"/>
              </a:ext>
            </a:extLst>
          </a:blip>
          <a:srcRect/>
          <a:stretch>
            <a:fillRect/>
          </a:stretch>
        </p:blipFill>
        <p:spPr bwMode="auto">
          <a:xfrm>
            <a:off x="1701017" y="3795358"/>
            <a:ext cx="4333875" cy="1533525"/>
          </a:xfrm>
          <a:prstGeom prst="rect">
            <a:avLst/>
          </a:prstGeom>
          <a:noFill/>
          <a:ln>
            <a:noFill/>
          </a:ln>
        </p:spPr>
      </p:pic>
      <p:sp>
        <p:nvSpPr>
          <p:cNvPr id="8" name="İçerik Yer Tutucusu 2"/>
          <p:cNvSpPr txBox="1">
            <a:spLocks/>
          </p:cNvSpPr>
          <p:nvPr/>
        </p:nvSpPr>
        <p:spPr>
          <a:xfrm>
            <a:off x="646110" y="5473902"/>
            <a:ext cx="9045240" cy="56023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Çalışma mantığı: Değiştirilecek datayı alıyor siliyor ve silinen yere evli yazıyor. </a:t>
            </a:r>
          </a:p>
        </p:txBody>
      </p:sp>
    </p:spTree>
    <p:extLst>
      <p:ext uri="{BB962C8B-B14F-4D97-AF65-F5344CB8AC3E}">
        <p14:creationId xmlns:p14="http://schemas.microsoft.com/office/powerpoint/2010/main" val="368253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83654"/>
          </a:xfrm>
        </p:spPr>
        <p:txBody>
          <a:bodyPr/>
          <a:lstStyle/>
          <a:p>
            <a:r>
              <a:rPr lang="tr-TR" dirty="0"/>
              <a:t>Avantajları</a:t>
            </a:r>
          </a:p>
        </p:txBody>
      </p:sp>
      <p:sp>
        <p:nvSpPr>
          <p:cNvPr id="3" name="İçerik Yer Tutucusu 2"/>
          <p:cNvSpPr>
            <a:spLocks noGrp="1"/>
          </p:cNvSpPr>
          <p:nvPr>
            <p:ph idx="1"/>
          </p:nvPr>
        </p:nvSpPr>
        <p:spPr>
          <a:xfrm>
            <a:off x="646111" y="1486247"/>
            <a:ext cx="9045240" cy="1527409"/>
          </a:xfrm>
        </p:spPr>
        <p:txBody>
          <a:bodyPr>
            <a:normAutofit/>
          </a:bodyPr>
          <a:lstStyle/>
          <a:p>
            <a:r>
              <a:rPr lang="tr-TR" dirty="0"/>
              <a:t>Kullanımı kolaydır.</a:t>
            </a:r>
          </a:p>
          <a:p>
            <a:r>
              <a:rPr lang="tr-TR" dirty="0"/>
              <a:t>Tarihsel yapıya gerek yoktur. Yani 5 </a:t>
            </a:r>
            <a:r>
              <a:rPr lang="tr-TR" dirty="0" err="1"/>
              <a:t>no</a:t>
            </a:r>
            <a:r>
              <a:rPr lang="tr-TR" dirty="0"/>
              <a:t> </a:t>
            </a:r>
            <a:r>
              <a:rPr lang="tr-TR" dirty="0" err="1"/>
              <a:t>lu</a:t>
            </a:r>
            <a:r>
              <a:rPr lang="tr-TR" dirty="0"/>
              <a:t> kullanıcı hangi tarihler arasında evliydi hangi tarihler arası bekardı gibi sorulara CSD </a:t>
            </a:r>
            <a:r>
              <a:rPr lang="tr-TR" dirty="0" err="1"/>
              <a:t>Type</a:t>
            </a:r>
            <a:r>
              <a:rPr lang="tr-TR" dirty="0"/>
              <a:t> 1 yaparak anlayamayız.</a:t>
            </a:r>
          </a:p>
        </p:txBody>
      </p:sp>
      <p:sp>
        <p:nvSpPr>
          <p:cNvPr id="4" name="Unvan 1"/>
          <p:cNvSpPr txBox="1">
            <a:spLocks/>
          </p:cNvSpPr>
          <p:nvPr/>
        </p:nvSpPr>
        <p:spPr>
          <a:xfrm>
            <a:off x="646111" y="3436070"/>
            <a:ext cx="9404723" cy="68258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Dezavantajları</a:t>
            </a:r>
          </a:p>
        </p:txBody>
      </p:sp>
      <p:sp>
        <p:nvSpPr>
          <p:cNvPr id="5" name="İçerik Yer Tutucusu 2"/>
          <p:cNvSpPr txBox="1">
            <a:spLocks/>
          </p:cNvSpPr>
          <p:nvPr/>
        </p:nvSpPr>
        <p:spPr>
          <a:xfrm>
            <a:off x="646111" y="4541065"/>
            <a:ext cx="9045240" cy="186421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Tarihsel derinlik kayboluyor. Yukarıda da değindiğimiz gibi tarihsel yapı bulunmamaktadır.</a:t>
            </a:r>
          </a:p>
          <a:p>
            <a:r>
              <a:rPr lang="tr-TR" dirty="0"/>
              <a:t>Örneğin siz Ankara’da yaşayan insanlara bir hediye kod vermek istiyorsunuz bunu yapabilirsiniz. Ancak 2015 ile 2017 tarihleri arasında Ankara’da yaşamış insanlara indirim kodu vermek istediğinizde bunu gerçekleştiremezsiniz.</a:t>
            </a:r>
          </a:p>
        </p:txBody>
      </p:sp>
    </p:spTree>
    <p:extLst>
      <p:ext uri="{BB962C8B-B14F-4D97-AF65-F5344CB8AC3E}">
        <p14:creationId xmlns:p14="http://schemas.microsoft.com/office/powerpoint/2010/main" val="38379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İndex</a:t>
            </a:r>
            <a:endParaRPr lang="tr-TR" dirty="0"/>
          </a:p>
        </p:txBody>
      </p:sp>
      <p:sp>
        <p:nvSpPr>
          <p:cNvPr id="3" name="İçerik Yer Tutucusu 2"/>
          <p:cNvSpPr>
            <a:spLocks noGrp="1"/>
          </p:cNvSpPr>
          <p:nvPr>
            <p:ph idx="1"/>
          </p:nvPr>
        </p:nvSpPr>
        <p:spPr>
          <a:xfrm>
            <a:off x="646111" y="1486247"/>
            <a:ext cx="9045240" cy="1527409"/>
          </a:xfrm>
        </p:spPr>
        <p:txBody>
          <a:bodyPr/>
          <a:lstStyle/>
          <a:p>
            <a:r>
              <a:rPr lang="tr-TR" dirty="0"/>
              <a:t>İndeks, verilerin indeksleme alanına göre sıralanmış ve tablo halini almış şeklidir. Belirli bir sıra düzenine geçmek için indeks yapısı kullanılır. Bu şekilde veriler istenilen sıraya göre dizilmiş olur ve verilerin olduğu sıradan daha farklı şekilde görünümü sağlanır.</a:t>
            </a:r>
          </a:p>
          <a:p>
            <a:pPr marL="0" indent="0">
              <a:buNone/>
            </a:pPr>
            <a:endParaRPr lang="tr-TR" dirty="0"/>
          </a:p>
        </p:txBody>
      </p:sp>
      <p:sp>
        <p:nvSpPr>
          <p:cNvPr id="4" name="Unvan 1"/>
          <p:cNvSpPr txBox="1">
            <a:spLocks/>
          </p:cNvSpPr>
          <p:nvPr/>
        </p:nvSpPr>
        <p:spPr>
          <a:xfrm>
            <a:off x="646111" y="3013656"/>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İndeks Oluşturmanın Faydaları</a:t>
            </a:r>
          </a:p>
        </p:txBody>
      </p:sp>
      <p:sp>
        <p:nvSpPr>
          <p:cNvPr id="5" name="İçerik Yer Tutucusu 2"/>
          <p:cNvSpPr txBox="1">
            <a:spLocks/>
          </p:cNvSpPr>
          <p:nvPr/>
        </p:nvSpPr>
        <p:spPr>
          <a:xfrm>
            <a:off x="646111" y="4024646"/>
            <a:ext cx="9045240" cy="18642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Veritabınında</a:t>
            </a:r>
            <a:r>
              <a:rPr lang="tr-TR" dirty="0"/>
              <a:t> saklanan verilerin sayısı arttıkça performansta düşüklüğe neden olur. Dağınık bir yapıda olan verilerde istenilen veriyi aramak için tablo taraması işlemi yapılır. Bu işlemi küçük boyutlu bir tabloda yapmak kolaydır. Artan veri miktarına göre ise bu işlem vakit kaybettirir. Veriye erişim hızını arttırmak için bu yöntem kullanılır.</a:t>
            </a:r>
          </a:p>
        </p:txBody>
      </p:sp>
    </p:spTree>
    <p:extLst>
      <p:ext uri="{BB962C8B-B14F-4D97-AF65-F5344CB8AC3E}">
        <p14:creationId xmlns:p14="http://schemas.microsoft.com/office/powerpoint/2010/main" val="390732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SCD TYPE 2: Yeni Satır Ekleme</a:t>
            </a:r>
          </a:p>
        </p:txBody>
      </p:sp>
      <p:sp>
        <p:nvSpPr>
          <p:cNvPr id="5" name="İçerik Yer Tutucusu 2"/>
          <p:cNvSpPr txBox="1">
            <a:spLocks/>
          </p:cNvSpPr>
          <p:nvPr/>
        </p:nvSpPr>
        <p:spPr>
          <a:xfrm>
            <a:off x="646111" y="3490174"/>
            <a:ext cx="9045240" cy="314244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SCD’nin</a:t>
            </a:r>
            <a:r>
              <a:rPr lang="tr-TR" dirty="0"/>
              <a:t> amacı bir veri değiştirildiğinde yeni bir satır ekler.  </a:t>
            </a:r>
          </a:p>
          <a:p>
            <a:r>
              <a:rPr lang="tr-TR" dirty="0"/>
              <a:t>İlk veride </a:t>
            </a:r>
            <a:r>
              <a:rPr lang="tr-TR" dirty="0" err="1"/>
              <a:t>Effective</a:t>
            </a:r>
            <a:r>
              <a:rPr lang="tr-TR" dirty="0"/>
              <a:t> </a:t>
            </a:r>
            <a:r>
              <a:rPr lang="tr-TR" dirty="0" err="1"/>
              <a:t>date</a:t>
            </a:r>
            <a:r>
              <a:rPr lang="tr-TR" dirty="0"/>
              <a:t> (Başlangıç zamanı) </a:t>
            </a:r>
            <a:r>
              <a:rPr lang="tr-TR" dirty="0" err="1"/>
              <a:t>Expripation</a:t>
            </a:r>
            <a:r>
              <a:rPr lang="tr-TR" dirty="0"/>
              <a:t> </a:t>
            </a:r>
            <a:r>
              <a:rPr lang="tr-TR" dirty="0" err="1"/>
              <a:t>date</a:t>
            </a:r>
            <a:r>
              <a:rPr lang="tr-TR" dirty="0"/>
              <a:t> (Bitiş zamanı) bulunmaktadır.</a:t>
            </a:r>
          </a:p>
          <a:p>
            <a:r>
              <a:rPr lang="tr-TR" dirty="0"/>
              <a:t>Evli olmadığı için Bitiş zamanı </a:t>
            </a:r>
            <a:r>
              <a:rPr lang="tr-TR" dirty="0" err="1"/>
              <a:t>null</a:t>
            </a:r>
            <a:r>
              <a:rPr lang="tr-TR" dirty="0"/>
              <a:t> gözükmektedir.</a:t>
            </a:r>
          </a:p>
          <a:p>
            <a:r>
              <a:rPr lang="tr-TR" dirty="0"/>
              <a:t>Daha sonra biz veri düzenlediğimizde ilk verideki </a:t>
            </a:r>
            <a:r>
              <a:rPr lang="tr-TR" dirty="0" err="1"/>
              <a:t>null</a:t>
            </a:r>
            <a:r>
              <a:rPr lang="tr-TR" dirty="0"/>
              <a:t> olan veri Bekarlığın bitiş zamanı olacaktır.</a:t>
            </a:r>
          </a:p>
          <a:p>
            <a:r>
              <a:rPr lang="tr-TR" dirty="0"/>
              <a:t>Güncellendikten sonra ID otomatik bir şekilde belirlenir ve başlangıç zamanı evlilik zamanı olur. </a:t>
            </a:r>
          </a:p>
          <a:p>
            <a:r>
              <a:rPr lang="tr-TR" dirty="0"/>
              <a:t>Bitiş zamanı ise henüz bilinmediğinden </a:t>
            </a:r>
            <a:r>
              <a:rPr lang="tr-TR" dirty="0" err="1"/>
              <a:t>null</a:t>
            </a:r>
            <a:r>
              <a:rPr lang="tr-TR" dirty="0"/>
              <a:t> olmaktadır.</a:t>
            </a:r>
          </a:p>
          <a:p>
            <a:r>
              <a:rPr lang="tr-TR" dirty="0" err="1"/>
              <a:t>Null</a:t>
            </a:r>
            <a:r>
              <a:rPr lang="tr-TR" dirty="0"/>
              <a:t> değerini veri ambarlarında 3000 yada 2999 gibi kayıtların basıldığı da görülmektedir.</a:t>
            </a:r>
          </a:p>
        </p:txBody>
      </p:sp>
      <p:pic>
        <p:nvPicPr>
          <p:cNvPr id="7" name="Resim 6" descr="C:\Users\Talha\Desktop\SCD Type2.png"/>
          <p:cNvPicPr/>
          <p:nvPr/>
        </p:nvPicPr>
        <p:blipFill>
          <a:blip r:embed="rId2">
            <a:extLst>
              <a:ext uri="{28A0092B-C50C-407E-A947-70E740481C1C}">
                <a14:useLocalDpi xmlns:a14="http://schemas.microsoft.com/office/drawing/2010/main" val="0"/>
              </a:ext>
            </a:extLst>
          </a:blip>
          <a:srcRect/>
          <a:stretch>
            <a:fillRect/>
          </a:stretch>
        </p:blipFill>
        <p:spPr bwMode="auto">
          <a:xfrm>
            <a:off x="1586638" y="1632396"/>
            <a:ext cx="5762625" cy="1628775"/>
          </a:xfrm>
          <a:prstGeom prst="rect">
            <a:avLst/>
          </a:prstGeom>
          <a:noFill/>
          <a:ln>
            <a:noFill/>
          </a:ln>
        </p:spPr>
      </p:pic>
      <p:sp>
        <p:nvSpPr>
          <p:cNvPr id="8" name="İçerik Yer Tutucusu 2"/>
          <p:cNvSpPr txBox="1">
            <a:spLocks/>
          </p:cNvSpPr>
          <p:nvPr/>
        </p:nvSpPr>
        <p:spPr>
          <a:xfrm>
            <a:off x="646111" y="1149438"/>
            <a:ext cx="9045240" cy="37026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ID si 5 olan kişinin medeni halini Bekardan Evliye çevir.</a:t>
            </a:r>
          </a:p>
        </p:txBody>
      </p:sp>
    </p:spTree>
    <p:extLst>
      <p:ext uri="{BB962C8B-B14F-4D97-AF65-F5344CB8AC3E}">
        <p14:creationId xmlns:p14="http://schemas.microsoft.com/office/powerpoint/2010/main" val="3891773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Avantajı</a:t>
            </a:r>
          </a:p>
        </p:txBody>
      </p:sp>
      <p:sp>
        <p:nvSpPr>
          <p:cNvPr id="3" name="İçerik Yer Tutucusu 2"/>
          <p:cNvSpPr>
            <a:spLocks noGrp="1"/>
          </p:cNvSpPr>
          <p:nvPr>
            <p:ph idx="1"/>
          </p:nvPr>
        </p:nvSpPr>
        <p:spPr>
          <a:xfrm>
            <a:off x="646110" y="1204869"/>
            <a:ext cx="9045240" cy="469160"/>
          </a:xfrm>
        </p:spPr>
        <p:txBody>
          <a:bodyPr/>
          <a:lstStyle/>
          <a:p>
            <a:r>
              <a:rPr lang="tr-TR" dirty="0"/>
              <a:t>Tarihsel olayları tutuyor.</a:t>
            </a:r>
          </a:p>
        </p:txBody>
      </p:sp>
      <p:sp>
        <p:nvSpPr>
          <p:cNvPr id="4" name="Unvan 1"/>
          <p:cNvSpPr txBox="1">
            <a:spLocks/>
          </p:cNvSpPr>
          <p:nvPr/>
        </p:nvSpPr>
        <p:spPr>
          <a:xfrm>
            <a:off x="646110" y="1681163"/>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Dezavantajı</a:t>
            </a:r>
          </a:p>
        </p:txBody>
      </p:sp>
      <p:sp>
        <p:nvSpPr>
          <p:cNvPr id="5" name="İçerik Yer Tutucusu 2"/>
          <p:cNvSpPr txBox="1">
            <a:spLocks/>
          </p:cNvSpPr>
          <p:nvPr/>
        </p:nvSpPr>
        <p:spPr>
          <a:xfrm>
            <a:off x="646110" y="2473909"/>
            <a:ext cx="9045240" cy="8319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Tablolarda güncelleme yaparken eski kayıtta tutulduğu için tablolar çok çabuk büyüme gösterir.</a:t>
            </a:r>
          </a:p>
        </p:txBody>
      </p:sp>
      <p:pic>
        <p:nvPicPr>
          <p:cNvPr id="6" name="Resim 5" descr="C:\Users\Talha\Desktop\SCD Type2.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3312993"/>
            <a:ext cx="5760720" cy="1628140"/>
          </a:xfrm>
          <a:prstGeom prst="rect">
            <a:avLst/>
          </a:prstGeom>
          <a:noFill/>
          <a:ln>
            <a:noFill/>
          </a:ln>
        </p:spPr>
      </p:pic>
      <p:sp>
        <p:nvSpPr>
          <p:cNvPr id="8" name="İçerik Yer Tutucusu 2"/>
          <p:cNvSpPr txBox="1">
            <a:spLocks/>
          </p:cNvSpPr>
          <p:nvPr/>
        </p:nvSpPr>
        <p:spPr>
          <a:xfrm>
            <a:off x="646110" y="4948267"/>
            <a:ext cx="9045240" cy="8319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Bu datanın yanına yeni bir kolon açıp aktif kolona aktiflik durumunu belirtebiliriz.</a:t>
            </a:r>
          </a:p>
        </p:txBody>
      </p:sp>
      <p:pic>
        <p:nvPicPr>
          <p:cNvPr id="9" name="Resim 8" descr="C:\Users\Talha\Desktop\scd Type2 örnek.png"/>
          <p:cNvPicPr/>
          <p:nvPr/>
        </p:nvPicPr>
        <p:blipFill>
          <a:blip r:embed="rId3">
            <a:extLst>
              <a:ext uri="{28A0092B-C50C-407E-A947-70E740481C1C}">
                <a14:useLocalDpi xmlns:a14="http://schemas.microsoft.com/office/drawing/2010/main" val="0"/>
              </a:ext>
            </a:extLst>
          </a:blip>
          <a:srcRect/>
          <a:stretch>
            <a:fillRect/>
          </a:stretch>
        </p:blipFill>
        <p:spPr bwMode="auto">
          <a:xfrm>
            <a:off x="646110" y="5791061"/>
            <a:ext cx="5760720" cy="792480"/>
          </a:xfrm>
          <a:prstGeom prst="rect">
            <a:avLst/>
          </a:prstGeom>
          <a:noFill/>
          <a:ln>
            <a:noFill/>
          </a:ln>
        </p:spPr>
      </p:pic>
    </p:spTree>
    <p:extLst>
      <p:ext uri="{BB962C8B-B14F-4D97-AF65-F5344CB8AC3E}">
        <p14:creationId xmlns:p14="http://schemas.microsoft.com/office/powerpoint/2010/main" val="147393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SCD TYPE 3: Yeni Sütun Ekle</a:t>
            </a:r>
          </a:p>
        </p:txBody>
      </p:sp>
      <p:sp>
        <p:nvSpPr>
          <p:cNvPr id="3" name="İçerik Yer Tutucusu 2"/>
          <p:cNvSpPr>
            <a:spLocks noGrp="1"/>
          </p:cNvSpPr>
          <p:nvPr>
            <p:ph idx="1"/>
          </p:nvPr>
        </p:nvSpPr>
        <p:spPr>
          <a:xfrm>
            <a:off x="646111" y="1310345"/>
            <a:ext cx="9045240" cy="690283"/>
          </a:xfrm>
        </p:spPr>
        <p:txBody>
          <a:bodyPr/>
          <a:lstStyle/>
          <a:p>
            <a:r>
              <a:rPr lang="tr-TR" dirty="0"/>
              <a:t>ID si 5 olan kişiye yeni Sütun ekle</a:t>
            </a:r>
          </a:p>
        </p:txBody>
      </p:sp>
      <p:sp>
        <p:nvSpPr>
          <p:cNvPr id="4" name="Unvan 1"/>
          <p:cNvSpPr txBox="1">
            <a:spLocks/>
          </p:cNvSpPr>
          <p:nvPr/>
        </p:nvSpPr>
        <p:spPr>
          <a:xfrm>
            <a:off x="646110" y="2748620"/>
            <a:ext cx="9404723" cy="866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Avantajları</a:t>
            </a:r>
          </a:p>
        </p:txBody>
      </p:sp>
      <p:sp>
        <p:nvSpPr>
          <p:cNvPr id="5" name="İçerik Yer Tutucusu 2"/>
          <p:cNvSpPr txBox="1">
            <a:spLocks/>
          </p:cNvSpPr>
          <p:nvPr/>
        </p:nvSpPr>
        <p:spPr>
          <a:xfrm>
            <a:off x="646110" y="3727336"/>
            <a:ext cx="9045240" cy="81949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Tablo boyutu büyümez.</a:t>
            </a:r>
          </a:p>
          <a:p>
            <a:r>
              <a:rPr lang="tr-TR" dirty="0"/>
              <a:t>Tarihsel derinlikler tutulur.</a:t>
            </a:r>
          </a:p>
        </p:txBody>
      </p:sp>
      <p:pic>
        <p:nvPicPr>
          <p:cNvPr id="6" name="Resim 5" descr="C:\Users\Talha\Desktop\SCD Type3.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1931160"/>
            <a:ext cx="5762625" cy="704850"/>
          </a:xfrm>
          <a:prstGeom prst="rect">
            <a:avLst/>
          </a:prstGeom>
          <a:noFill/>
          <a:ln>
            <a:noFill/>
          </a:ln>
        </p:spPr>
      </p:pic>
      <p:sp>
        <p:nvSpPr>
          <p:cNvPr id="7" name="Unvan 1"/>
          <p:cNvSpPr txBox="1">
            <a:spLocks/>
          </p:cNvSpPr>
          <p:nvPr/>
        </p:nvSpPr>
        <p:spPr>
          <a:xfrm>
            <a:off x="646110" y="4659445"/>
            <a:ext cx="9404723" cy="866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Dezavantajı</a:t>
            </a:r>
          </a:p>
        </p:txBody>
      </p:sp>
      <p:sp>
        <p:nvSpPr>
          <p:cNvPr id="8" name="İçerik Yer Tutucusu 2"/>
          <p:cNvSpPr txBox="1">
            <a:spLocks/>
          </p:cNvSpPr>
          <p:nvPr/>
        </p:nvSpPr>
        <p:spPr>
          <a:xfrm>
            <a:off x="646109" y="5638161"/>
            <a:ext cx="9404723" cy="121983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Modellemesi zordur?</a:t>
            </a:r>
          </a:p>
          <a:p>
            <a:r>
              <a:rPr lang="tr-TR" dirty="0"/>
              <a:t>Modellemesi zordur demesinden kasıt, 5 </a:t>
            </a:r>
            <a:r>
              <a:rPr lang="tr-TR" dirty="0" err="1"/>
              <a:t>nolu</a:t>
            </a:r>
            <a:r>
              <a:rPr lang="tr-TR" dirty="0"/>
              <a:t> kişinin şehir bilgilerini değiştirmek istediğimiz durumlarda kaç kere şehir değiştirileceğini bilmediğimizden dolayı kaç tane kolon açılacak onu da bilemeyiz. </a:t>
            </a:r>
          </a:p>
        </p:txBody>
      </p:sp>
    </p:spTree>
    <p:extLst>
      <p:ext uri="{BB962C8B-B14F-4D97-AF65-F5344CB8AC3E}">
        <p14:creationId xmlns:p14="http://schemas.microsoft.com/office/powerpoint/2010/main" val="289039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Conformed</a:t>
            </a:r>
            <a:r>
              <a:rPr lang="tr-TR" dirty="0"/>
              <a:t> </a:t>
            </a:r>
            <a:r>
              <a:rPr lang="tr-TR" dirty="0" err="1"/>
              <a:t>Dimensions</a:t>
            </a:r>
            <a:endParaRPr lang="tr-TR" dirty="0"/>
          </a:p>
        </p:txBody>
      </p:sp>
      <p:sp>
        <p:nvSpPr>
          <p:cNvPr id="5" name="İçerik Yer Tutucusu 2"/>
          <p:cNvSpPr txBox="1">
            <a:spLocks/>
          </p:cNvSpPr>
          <p:nvPr/>
        </p:nvSpPr>
        <p:spPr>
          <a:xfrm>
            <a:off x="646110" y="3261896"/>
            <a:ext cx="9045240" cy="11526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Farklı tabloları veya anı tabloları, farklı </a:t>
            </a:r>
            <a:r>
              <a:rPr lang="tr-TR" dirty="0" err="1"/>
              <a:t>fact</a:t>
            </a:r>
            <a:r>
              <a:rPr lang="tr-TR" dirty="0"/>
              <a:t> yapılarındaki tabloları birleştirmeye yarayan boyut tablolarıdır. DWH ve / veya data mart yapılarında sıkça kullanılır. </a:t>
            </a:r>
          </a:p>
        </p:txBody>
      </p:sp>
      <p:pic>
        <p:nvPicPr>
          <p:cNvPr id="6" name="Resim 5" descr="C:\Users\Talha\Desktop\Conformed dimensions.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1197735"/>
            <a:ext cx="9760019" cy="1895475"/>
          </a:xfrm>
          <a:prstGeom prst="rect">
            <a:avLst/>
          </a:prstGeom>
          <a:noFill/>
          <a:ln>
            <a:noFill/>
          </a:ln>
        </p:spPr>
      </p:pic>
      <p:sp>
        <p:nvSpPr>
          <p:cNvPr id="8" name="İçerik Yer Tutucusu 2"/>
          <p:cNvSpPr txBox="1">
            <a:spLocks/>
          </p:cNvSpPr>
          <p:nvPr/>
        </p:nvSpPr>
        <p:spPr>
          <a:xfrm>
            <a:off x="646110" y="5064616"/>
            <a:ext cx="9697771" cy="179338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Farklı tabloların birleşmesine olanak sağlar</a:t>
            </a:r>
          </a:p>
          <a:p>
            <a:r>
              <a:rPr lang="tr-TR" dirty="0"/>
              <a:t>Tabloların yönetilmesi daha da kolaylaştırılır.</a:t>
            </a:r>
          </a:p>
          <a:p>
            <a:r>
              <a:rPr lang="tr-TR" dirty="0"/>
              <a:t>Yukarıdaki </a:t>
            </a:r>
            <a:r>
              <a:rPr lang="tr-TR" dirty="0" err="1"/>
              <a:t>Sales</a:t>
            </a:r>
            <a:r>
              <a:rPr lang="tr-TR" dirty="0"/>
              <a:t> Tablosu için ayrı time, </a:t>
            </a:r>
            <a:r>
              <a:rPr lang="tr-TR" dirty="0" err="1"/>
              <a:t>İnventory</a:t>
            </a:r>
            <a:r>
              <a:rPr lang="tr-TR" dirty="0"/>
              <a:t> Tablosu için ayrı time koymak yerine tek bir time tablosu yapmak, daha fazla tablo oluşturma gerekliliğini ortadan kaldırmaktadır.</a:t>
            </a:r>
          </a:p>
          <a:p>
            <a:r>
              <a:rPr lang="tr-TR" dirty="0"/>
              <a:t>Entegrasyonu sağlamaktadır.</a:t>
            </a:r>
          </a:p>
        </p:txBody>
      </p:sp>
      <p:sp>
        <p:nvSpPr>
          <p:cNvPr id="10" name="Unvan 1"/>
          <p:cNvSpPr txBox="1">
            <a:spLocks/>
          </p:cNvSpPr>
          <p:nvPr/>
        </p:nvSpPr>
        <p:spPr>
          <a:xfrm>
            <a:off x="646111" y="4210734"/>
            <a:ext cx="9404723" cy="7450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Faydaları</a:t>
            </a:r>
          </a:p>
        </p:txBody>
      </p:sp>
    </p:spTree>
    <p:extLst>
      <p:ext uri="{BB962C8B-B14F-4D97-AF65-F5344CB8AC3E}">
        <p14:creationId xmlns:p14="http://schemas.microsoft.com/office/powerpoint/2010/main" val="3465442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Junk</a:t>
            </a:r>
            <a:r>
              <a:rPr lang="tr-TR" dirty="0"/>
              <a:t> </a:t>
            </a:r>
            <a:r>
              <a:rPr lang="tr-TR" dirty="0" err="1"/>
              <a:t>Dimensions</a:t>
            </a:r>
            <a:r>
              <a:rPr lang="tr-TR" dirty="0"/>
              <a:t> </a:t>
            </a:r>
          </a:p>
        </p:txBody>
      </p:sp>
      <p:sp>
        <p:nvSpPr>
          <p:cNvPr id="3" name="İçerik Yer Tutucusu 2"/>
          <p:cNvSpPr>
            <a:spLocks noGrp="1"/>
          </p:cNvSpPr>
          <p:nvPr>
            <p:ph idx="1"/>
          </p:nvPr>
        </p:nvSpPr>
        <p:spPr>
          <a:xfrm>
            <a:off x="646111" y="1486247"/>
            <a:ext cx="9045240" cy="1527409"/>
          </a:xfrm>
        </p:spPr>
        <p:txBody>
          <a:bodyPr>
            <a:normAutofit fontScale="85000" lnSpcReduction="20000"/>
          </a:bodyPr>
          <a:lstStyle/>
          <a:p>
            <a:r>
              <a:rPr lang="tr-TR" dirty="0"/>
              <a:t>Önemsiz öznitelikleri saklamak için oluşturulur. Hızla değişen boyutları da bu yapılarda tutabiliriz.</a:t>
            </a:r>
          </a:p>
          <a:p>
            <a:r>
              <a:rPr lang="tr-TR" dirty="0" err="1"/>
              <a:t>Junk</a:t>
            </a:r>
            <a:r>
              <a:rPr lang="tr-TR" dirty="0"/>
              <a:t> </a:t>
            </a:r>
            <a:r>
              <a:rPr lang="tr-TR" dirty="0" err="1"/>
              <a:t>dimensionlar</a:t>
            </a:r>
            <a:r>
              <a:rPr lang="tr-TR" dirty="0"/>
              <a:t> da genellikle </a:t>
            </a:r>
          </a:p>
          <a:p>
            <a:r>
              <a:rPr lang="tr-TR" dirty="0"/>
              <a:t>Evet / Hayır</a:t>
            </a:r>
          </a:p>
          <a:p>
            <a:r>
              <a:rPr lang="tr-TR" dirty="0"/>
              <a:t>0 / 1 gibi değerler tanımlanır.</a:t>
            </a:r>
          </a:p>
          <a:p>
            <a:pPr marL="0" indent="0">
              <a:buNone/>
            </a:pPr>
            <a:endParaRPr lang="tr-TR" dirty="0"/>
          </a:p>
        </p:txBody>
      </p:sp>
      <p:pic>
        <p:nvPicPr>
          <p:cNvPr id="6" name="Resim 5" descr="C:\Users\Talha\Desktop\junk1.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3302168"/>
            <a:ext cx="5760720" cy="877570"/>
          </a:xfrm>
          <a:prstGeom prst="rect">
            <a:avLst/>
          </a:prstGeom>
          <a:noFill/>
          <a:ln>
            <a:noFill/>
          </a:ln>
        </p:spPr>
      </p:pic>
      <p:pic>
        <p:nvPicPr>
          <p:cNvPr id="7" name="Resim 6" descr="C:\Users\Talha\Desktop\junk2.png"/>
          <p:cNvPicPr/>
          <p:nvPr/>
        </p:nvPicPr>
        <p:blipFill>
          <a:blip r:embed="rId3">
            <a:extLst>
              <a:ext uri="{28A0092B-C50C-407E-A947-70E740481C1C}">
                <a14:useLocalDpi xmlns:a14="http://schemas.microsoft.com/office/drawing/2010/main" val="0"/>
              </a:ext>
            </a:extLst>
          </a:blip>
          <a:srcRect/>
          <a:stretch>
            <a:fillRect/>
          </a:stretch>
        </p:blipFill>
        <p:spPr bwMode="auto">
          <a:xfrm>
            <a:off x="646111" y="5448370"/>
            <a:ext cx="4629150" cy="1200150"/>
          </a:xfrm>
          <a:prstGeom prst="rect">
            <a:avLst/>
          </a:prstGeom>
          <a:noFill/>
          <a:ln>
            <a:noFill/>
          </a:ln>
        </p:spPr>
      </p:pic>
      <p:sp>
        <p:nvSpPr>
          <p:cNvPr id="8" name="İçerik Yer Tutucusu 2"/>
          <p:cNvSpPr txBox="1">
            <a:spLocks/>
          </p:cNvSpPr>
          <p:nvPr/>
        </p:nvSpPr>
        <p:spPr>
          <a:xfrm>
            <a:off x="646111" y="4396153"/>
            <a:ext cx="9045240" cy="10522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Aşağıdaki fotoğrafta </a:t>
            </a:r>
            <a:r>
              <a:rPr lang="tr-TR" dirty="0" err="1"/>
              <a:t>Junk</a:t>
            </a:r>
            <a:r>
              <a:rPr lang="tr-TR" dirty="0"/>
              <a:t> tablosu görülmektedir.</a:t>
            </a:r>
          </a:p>
        </p:txBody>
      </p:sp>
    </p:spTree>
    <p:extLst>
      <p:ext uri="{BB962C8B-B14F-4D97-AF65-F5344CB8AC3E}">
        <p14:creationId xmlns:p14="http://schemas.microsoft.com/office/powerpoint/2010/main" val="255834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Yeni Tablomuz</a:t>
            </a:r>
          </a:p>
        </p:txBody>
      </p:sp>
      <p:sp>
        <p:nvSpPr>
          <p:cNvPr id="3" name="İçerik Yer Tutucusu 2"/>
          <p:cNvSpPr>
            <a:spLocks noGrp="1"/>
          </p:cNvSpPr>
          <p:nvPr>
            <p:ph idx="1"/>
          </p:nvPr>
        </p:nvSpPr>
        <p:spPr>
          <a:xfrm>
            <a:off x="825852" y="4443960"/>
            <a:ext cx="9045240" cy="1171230"/>
          </a:xfrm>
        </p:spPr>
        <p:txBody>
          <a:bodyPr/>
          <a:lstStyle/>
          <a:p>
            <a:r>
              <a:rPr lang="tr-TR" dirty="0" err="1"/>
              <a:t>Sales</a:t>
            </a:r>
            <a:r>
              <a:rPr lang="tr-TR" dirty="0"/>
              <a:t> tablosu ile </a:t>
            </a:r>
            <a:r>
              <a:rPr lang="tr-TR" dirty="0" err="1"/>
              <a:t>junk</a:t>
            </a:r>
            <a:r>
              <a:rPr lang="tr-TR" dirty="0"/>
              <a:t> tablosu birleştirildikten sonra artık çıktımız yukarıdaki tablo gibi olur. </a:t>
            </a:r>
            <a:r>
              <a:rPr lang="tr-TR" dirty="0" err="1"/>
              <a:t>Junk_id</a:t>
            </a:r>
            <a:r>
              <a:rPr lang="tr-TR" dirty="0"/>
              <a:t> ye bakılır ondan sonra </a:t>
            </a:r>
            <a:r>
              <a:rPr lang="tr-TR" dirty="0" err="1"/>
              <a:t>junk</a:t>
            </a:r>
            <a:r>
              <a:rPr lang="tr-TR" dirty="0"/>
              <a:t> tablosundan detaylara bakılabilir.</a:t>
            </a:r>
          </a:p>
          <a:p>
            <a:pPr marL="0" indent="0">
              <a:buNone/>
            </a:pPr>
            <a:endParaRPr lang="tr-TR" dirty="0"/>
          </a:p>
        </p:txBody>
      </p:sp>
      <p:pic>
        <p:nvPicPr>
          <p:cNvPr id="6" name="Resim 5" descr="C:\Users\Talha\Desktop\sale tablosu ile junkın birleştirilmesi.png"/>
          <p:cNvPicPr/>
          <p:nvPr/>
        </p:nvPicPr>
        <p:blipFill>
          <a:blip r:embed="rId2">
            <a:extLst>
              <a:ext uri="{28A0092B-C50C-407E-A947-70E740481C1C}">
                <a14:useLocalDpi xmlns:a14="http://schemas.microsoft.com/office/drawing/2010/main" val="0"/>
              </a:ext>
            </a:extLst>
          </a:blip>
          <a:srcRect/>
          <a:stretch>
            <a:fillRect/>
          </a:stretch>
        </p:blipFill>
        <p:spPr bwMode="auto">
          <a:xfrm>
            <a:off x="825852" y="1949310"/>
            <a:ext cx="5753100" cy="1743075"/>
          </a:xfrm>
          <a:prstGeom prst="rect">
            <a:avLst/>
          </a:prstGeom>
          <a:noFill/>
          <a:ln>
            <a:noFill/>
          </a:ln>
        </p:spPr>
      </p:pic>
    </p:spTree>
    <p:extLst>
      <p:ext uri="{BB962C8B-B14F-4D97-AF65-F5344CB8AC3E}">
        <p14:creationId xmlns:p14="http://schemas.microsoft.com/office/powerpoint/2010/main" val="369010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Degenerate</a:t>
            </a:r>
            <a:r>
              <a:rPr lang="tr-TR" dirty="0"/>
              <a:t> </a:t>
            </a:r>
            <a:r>
              <a:rPr lang="tr-TR" dirty="0" err="1"/>
              <a:t>Dimensions</a:t>
            </a:r>
            <a:endParaRPr lang="tr-TR" dirty="0"/>
          </a:p>
        </p:txBody>
      </p:sp>
      <p:sp>
        <p:nvSpPr>
          <p:cNvPr id="3" name="İçerik Yer Tutucusu 2"/>
          <p:cNvSpPr>
            <a:spLocks noGrp="1"/>
          </p:cNvSpPr>
          <p:nvPr>
            <p:ph idx="1"/>
          </p:nvPr>
        </p:nvSpPr>
        <p:spPr>
          <a:xfrm>
            <a:off x="646111" y="1486247"/>
            <a:ext cx="9045240" cy="1527409"/>
          </a:xfrm>
        </p:spPr>
        <p:txBody>
          <a:bodyPr>
            <a:normAutofit fontScale="92500" lnSpcReduction="20000"/>
          </a:bodyPr>
          <a:lstStyle/>
          <a:p>
            <a:r>
              <a:rPr lang="tr-TR" dirty="0"/>
              <a:t>“Dejenere boyut” </a:t>
            </a:r>
            <a:r>
              <a:rPr lang="tr-TR" dirty="0" err="1"/>
              <a:t>Ralph</a:t>
            </a:r>
            <a:r>
              <a:rPr lang="tr-TR" dirty="0"/>
              <a:t> </a:t>
            </a:r>
            <a:r>
              <a:rPr lang="tr-TR" dirty="0" err="1"/>
              <a:t>Kimball</a:t>
            </a:r>
            <a:r>
              <a:rPr lang="tr-TR" dirty="0"/>
              <a:t> tarafından ortaya çıkarılmıştır. </a:t>
            </a:r>
          </a:p>
          <a:p>
            <a:r>
              <a:rPr lang="tr-TR" dirty="0"/>
              <a:t>Kendi boyut tablosuna sahip olmayan,  Bir boyut anahtarı olarak hareket eden bir FACT tablodaki bir boyut anahtarıdır. </a:t>
            </a:r>
          </a:p>
          <a:p>
            <a:pPr marL="0" indent="0">
              <a:buNone/>
            </a:pPr>
            <a:r>
              <a:rPr lang="tr-TR" dirty="0"/>
              <a:t>Örneğin </a:t>
            </a:r>
            <a:r>
              <a:rPr lang="tr-TR" dirty="0" err="1"/>
              <a:t>Sales</a:t>
            </a:r>
            <a:r>
              <a:rPr lang="tr-TR" dirty="0"/>
              <a:t> tablosundaki sipariş numarası, fatura numarası veya satın alma numarası gibi.</a:t>
            </a:r>
          </a:p>
          <a:p>
            <a:pPr marL="0" indent="0">
              <a:buNone/>
            </a:pPr>
            <a:endParaRPr lang="tr-TR" dirty="0"/>
          </a:p>
        </p:txBody>
      </p:sp>
      <p:pic>
        <p:nvPicPr>
          <p:cNvPr id="6" name="Resim 5" descr="C:\Users\Talha\Desktop\degenerate dimension.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3013656"/>
            <a:ext cx="9760018" cy="1803400"/>
          </a:xfrm>
          <a:prstGeom prst="rect">
            <a:avLst/>
          </a:prstGeom>
          <a:noFill/>
          <a:ln>
            <a:noFill/>
          </a:ln>
        </p:spPr>
      </p:pic>
      <p:pic>
        <p:nvPicPr>
          <p:cNvPr id="7" name="Resim 6" descr="C:\Users\Talha\Desktop\degenerate dimension1.png"/>
          <p:cNvPicPr/>
          <p:nvPr/>
        </p:nvPicPr>
        <p:blipFill>
          <a:blip r:embed="rId3">
            <a:extLst>
              <a:ext uri="{28A0092B-C50C-407E-A947-70E740481C1C}">
                <a14:useLocalDpi xmlns:a14="http://schemas.microsoft.com/office/drawing/2010/main" val="0"/>
              </a:ext>
            </a:extLst>
          </a:blip>
          <a:srcRect/>
          <a:stretch>
            <a:fillRect/>
          </a:stretch>
        </p:blipFill>
        <p:spPr bwMode="auto">
          <a:xfrm>
            <a:off x="646110" y="5035214"/>
            <a:ext cx="9760019" cy="1442859"/>
          </a:xfrm>
          <a:prstGeom prst="rect">
            <a:avLst/>
          </a:prstGeom>
          <a:noFill/>
          <a:ln>
            <a:noFill/>
          </a:ln>
        </p:spPr>
      </p:pic>
    </p:spTree>
    <p:extLst>
      <p:ext uri="{BB962C8B-B14F-4D97-AF65-F5344CB8AC3E}">
        <p14:creationId xmlns:p14="http://schemas.microsoft.com/office/powerpoint/2010/main" val="1716690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Role </a:t>
            </a:r>
            <a:r>
              <a:rPr lang="tr-TR" dirty="0" err="1"/>
              <a:t>Playing</a:t>
            </a:r>
            <a:r>
              <a:rPr lang="tr-TR" dirty="0"/>
              <a:t> </a:t>
            </a:r>
            <a:r>
              <a:rPr lang="tr-TR" dirty="0" err="1"/>
              <a:t>Dimensions</a:t>
            </a:r>
            <a:endParaRPr lang="tr-TR" dirty="0"/>
          </a:p>
        </p:txBody>
      </p:sp>
      <p:sp>
        <p:nvSpPr>
          <p:cNvPr id="3" name="İçerik Yer Tutucusu 2"/>
          <p:cNvSpPr>
            <a:spLocks noGrp="1"/>
          </p:cNvSpPr>
          <p:nvPr>
            <p:ph idx="1"/>
          </p:nvPr>
        </p:nvSpPr>
        <p:spPr>
          <a:xfrm>
            <a:off x="646111" y="1486247"/>
            <a:ext cx="9045240" cy="780435"/>
          </a:xfrm>
        </p:spPr>
        <p:txBody>
          <a:bodyPr/>
          <a:lstStyle/>
          <a:p>
            <a:r>
              <a:rPr lang="tr-TR" dirty="0" err="1"/>
              <a:t>Dimension</a:t>
            </a:r>
            <a:r>
              <a:rPr lang="tr-TR" dirty="0"/>
              <a:t> tablodaki “</a:t>
            </a:r>
            <a:r>
              <a:rPr lang="tr-TR" dirty="0" err="1"/>
              <a:t>key</a:t>
            </a:r>
            <a:r>
              <a:rPr lang="tr-TR" dirty="0"/>
              <a:t>” alanın </a:t>
            </a:r>
            <a:r>
              <a:rPr lang="tr-TR" dirty="0" err="1"/>
              <a:t>fact</a:t>
            </a:r>
            <a:r>
              <a:rPr lang="tr-TR" dirty="0"/>
              <a:t> tablodaki birden fazla alana bağlanabildiği durumlardır. </a:t>
            </a:r>
          </a:p>
          <a:p>
            <a:pPr marL="0" indent="0">
              <a:buNone/>
            </a:pPr>
            <a:endParaRPr lang="tr-TR" dirty="0"/>
          </a:p>
        </p:txBody>
      </p:sp>
      <p:pic>
        <p:nvPicPr>
          <p:cNvPr id="6" name="Resim 5" descr="C:\Users\Talha\Desktop\roleplaying1.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2555193"/>
            <a:ext cx="9888807" cy="3588029"/>
          </a:xfrm>
          <a:prstGeom prst="rect">
            <a:avLst/>
          </a:prstGeom>
          <a:noFill/>
          <a:ln>
            <a:noFill/>
          </a:ln>
        </p:spPr>
      </p:pic>
    </p:spTree>
    <p:extLst>
      <p:ext uri="{BB962C8B-B14F-4D97-AF65-F5344CB8AC3E}">
        <p14:creationId xmlns:p14="http://schemas.microsoft.com/office/powerpoint/2010/main" val="2752644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C:\Users\Talha\Desktop\roleplaying.png"/>
          <p:cNvPicPr/>
          <p:nvPr/>
        </p:nvPicPr>
        <p:blipFill>
          <a:blip r:embed="rId2">
            <a:extLst>
              <a:ext uri="{28A0092B-C50C-407E-A947-70E740481C1C}">
                <a14:useLocalDpi xmlns:a14="http://schemas.microsoft.com/office/drawing/2010/main" val="0"/>
              </a:ext>
            </a:extLst>
          </a:blip>
          <a:srcRect/>
          <a:stretch>
            <a:fillRect/>
          </a:stretch>
        </p:blipFill>
        <p:spPr bwMode="auto">
          <a:xfrm>
            <a:off x="1030042" y="1171842"/>
            <a:ext cx="9401846" cy="4906985"/>
          </a:xfrm>
          <a:prstGeom prst="rect">
            <a:avLst/>
          </a:prstGeom>
          <a:noFill/>
          <a:ln>
            <a:noFill/>
          </a:ln>
        </p:spPr>
      </p:pic>
    </p:spTree>
    <p:extLst>
      <p:ext uri="{BB962C8B-B14F-4D97-AF65-F5344CB8AC3E}">
        <p14:creationId xmlns:p14="http://schemas.microsoft.com/office/powerpoint/2010/main" val="197673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pPr algn="ctr"/>
            <a:r>
              <a:rPr lang="tr-TR" dirty="0" err="1"/>
              <a:t>İnferred</a:t>
            </a:r>
            <a:r>
              <a:rPr lang="tr-TR" dirty="0"/>
              <a:t> </a:t>
            </a:r>
            <a:r>
              <a:rPr lang="tr-TR" dirty="0" err="1"/>
              <a:t>Dimensions</a:t>
            </a:r>
            <a:r>
              <a:rPr lang="tr-TR" dirty="0"/>
              <a:t> (</a:t>
            </a:r>
            <a:r>
              <a:rPr lang="tr-TR" dirty="0" err="1"/>
              <a:t>Late</a:t>
            </a:r>
            <a:r>
              <a:rPr lang="tr-TR" dirty="0"/>
              <a:t> </a:t>
            </a:r>
            <a:r>
              <a:rPr lang="tr-TR" dirty="0" err="1"/>
              <a:t>Arriving</a:t>
            </a:r>
            <a:r>
              <a:rPr lang="tr-TR" dirty="0"/>
              <a:t> </a:t>
            </a:r>
            <a:r>
              <a:rPr lang="tr-TR" dirty="0" err="1"/>
              <a:t>Dimensions</a:t>
            </a:r>
            <a:r>
              <a:rPr lang="tr-TR" dirty="0"/>
              <a:t>)</a:t>
            </a:r>
          </a:p>
        </p:txBody>
      </p:sp>
      <p:sp>
        <p:nvSpPr>
          <p:cNvPr id="3" name="İçerik Yer Tutucusu 2"/>
          <p:cNvSpPr>
            <a:spLocks noGrp="1"/>
          </p:cNvSpPr>
          <p:nvPr>
            <p:ph idx="1"/>
          </p:nvPr>
        </p:nvSpPr>
        <p:spPr>
          <a:xfrm>
            <a:off x="646111" y="1846855"/>
            <a:ext cx="9045240" cy="896345"/>
          </a:xfrm>
        </p:spPr>
        <p:txBody>
          <a:bodyPr/>
          <a:lstStyle/>
          <a:p>
            <a:r>
              <a:rPr lang="tr-TR" dirty="0"/>
              <a:t>Geç gelen boyut yapılarında, </a:t>
            </a:r>
            <a:r>
              <a:rPr lang="tr-TR" dirty="0" err="1"/>
              <a:t>dimension</a:t>
            </a:r>
            <a:r>
              <a:rPr lang="tr-TR" dirty="0"/>
              <a:t> verileri sonradan, </a:t>
            </a:r>
            <a:r>
              <a:rPr lang="tr-TR" dirty="0" err="1"/>
              <a:t>fact</a:t>
            </a:r>
            <a:r>
              <a:rPr lang="tr-TR" dirty="0"/>
              <a:t> veriler ise önceden veri ambarı yapısına gelir.</a:t>
            </a:r>
          </a:p>
        </p:txBody>
      </p:sp>
      <p:pic>
        <p:nvPicPr>
          <p:cNvPr id="6" name="Resim 5" descr="C:\Users\Talha\Desktop\inferred Dimensions.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743200"/>
            <a:ext cx="9045240" cy="3657600"/>
          </a:xfrm>
          <a:prstGeom prst="rect">
            <a:avLst/>
          </a:prstGeom>
          <a:noFill/>
          <a:ln>
            <a:noFill/>
          </a:ln>
        </p:spPr>
      </p:pic>
    </p:spTree>
    <p:extLst>
      <p:ext uri="{BB962C8B-B14F-4D97-AF65-F5344CB8AC3E}">
        <p14:creationId xmlns:p14="http://schemas.microsoft.com/office/powerpoint/2010/main" val="424833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İndeks Oluşturmanın Zararları</a:t>
            </a:r>
            <a:br>
              <a:rPr lang="tr-TR" dirty="0"/>
            </a:br>
            <a:endParaRPr lang="tr-TR" dirty="0"/>
          </a:p>
        </p:txBody>
      </p:sp>
      <p:sp>
        <p:nvSpPr>
          <p:cNvPr id="3" name="İçerik Yer Tutucusu 2"/>
          <p:cNvSpPr>
            <a:spLocks noGrp="1"/>
          </p:cNvSpPr>
          <p:nvPr>
            <p:ph idx="1"/>
          </p:nvPr>
        </p:nvSpPr>
        <p:spPr>
          <a:xfrm>
            <a:off x="646111" y="1486247"/>
            <a:ext cx="9045240" cy="1527409"/>
          </a:xfrm>
        </p:spPr>
        <p:txBody>
          <a:bodyPr/>
          <a:lstStyle/>
          <a:p>
            <a:pPr marL="0" indent="0">
              <a:buNone/>
            </a:pPr>
            <a:r>
              <a:rPr lang="tr-TR" dirty="0"/>
              <a:t>Veri tabanına yapılan her ekleme, güncelleme ve silme işleminden sonra </a:t>
            </a:r>
            <a:r>
              <a:rPr lang="tr-TR" dirty="0" err="1"/>
              <a:t>index</a:t>
            </a:r>
            <a:r>
              <a:rPr lang="tr-TR" dirty="0"/>
              <a:t> yeniden inşa edileceğinden fazla kullanılmayan sütunlar için </a:t>
            </a:r>
            <a:r>
              <a:rPr lang="tr-TR" dirty="0" err="1"/>
              <a:t>index</a:t>
            </a:r>
            <a:r>
              <a:rPr lang="tr-TR" dirty="0"/>
              <a:t> oluşturmak veya gereğinden fazla </a:t>
            </a:r>
            <a:r>
              <a:rPr lang="tr-TR" dirty="0" err="1"/>
              <a:t>index</a:t>
            </a:r>
            <a:r>
              <a:rPr lang="tr-TR" dirty="0"/>
              <a:t> oluşturmak performansı düşürür</a:t>
            </a:r>
          </a:p>
          <a:p>
            <a:pPr marL="0" indent="0">
              <a:buNone/>
            </a:pPr>
            <a:endParaRPr lang="tr-TR" dirty="0"/>
          </a:p>
        </p:txBody>
      </p:sp>
      <p:sp>
        <p:nvSpPr>
          <p:cNvPr id="4" name="Unvan 1"/>
          <p:cNvSpPr txBox="1">
            <a:spLocks/>
          </p:cNvSpPr>
          <p:nvPr/>
        </p:nvSpPr>
        <p:spPr>
          <a:xfrm>
            <a:off x="646111" y="334692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İndex</a:t>
            </a:r>
            <a:r>
              <a:rPr lang="tr-TR" dirty="0"/>
              <a:t> Oluşturma</a:t>
            </a:r>
          </a:p>
        </p:txBody>
      </p:sp>
      <p:sp>
        <p:nvSpPr>
          <p:cNvPr id="5" name="İçerik Yer Tutucusu 2"/>
          <p:cNvSpPr txBox="1">
            <a:spLocks/>
          </p:cNvSpPr>
          <p:nvPr/>
        </p:nvSpPr>
        <p:spPr>
          <a:xfrm>
            <a:off x="646111" y="4376904"/>
            <a:ext cx="9045240" cy="18642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İndex</a:t>
            </a:r>
            <a:r>
              <a:rPr lang="tr-TR" dirty="0"/>
              <a:t> veri tabanı sırasında tablo oluşturma veya daha sonra ihtiyaç halinde bir tabloya eklenebilir. Veri tabanı tasarımı sırasında eklemek faydalı olacaktır.</a:t>
            </a:r>
          </a:p>
          <a:p>
            <a:r>
              <a:rPr lang="tr-TR" dirty="0"/>
              <a:t>CREATE INDEX </a:t>
            </a:r>
            <a:r>
              <a:rPr lang="tr-TR" dirty="0" err="1"/>
              <a:t>index_adi</a:t>
            </a:r>
            <a:r>
              <a:rPr lang="tr-TR" dirty="0"/>
              <a:t> On </a:t>
            </a:r>
            <a:r>
              <a:rPr lang="tr-TR" dirty="0" err="1"/>
              <a:t>tablo_adi</a:t>
            </a:r>
            <a:r>
              <a:rPr lang="tr-TR" dirty="0"/>
              <a:t> (suttun1,sutun2,…);</a:t>
            </a:r>
          </a:p>
          <a:p>
            <a:endParaRPr lang="tr-TR" dirty="0"/>
          </a:p>
        </p:txBody>
      </p:sp>
    </p:spTree>
    <p:extLst>
      <p:ext uri="{BB962C8B-B14F-4D97-AF65-F5344CB8AC3E}">
        <p14:creationId xmlns:p14="http://schemas.microsoft.com/office/powerpoint/2010/main" val="4229570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Örnek:</a:t>
            </a:r>
          </a:p>
        </p:txBody>
      </p:sp>
      <p:sp>
        <p:nvSpPr>
          <p:cNvPr id="3" name="İçerik Yer Tutucusu 2"/>
          <p:cNvSpPr>
            <a:spLocks noGrp="1"/>
          </p:cNvSpPr>
          <p:nvPr>
            <p:ph idx="1"/>
          </p:nvPr>
        </p:nvSpPr>
        <p:spPr>
          <a:xfrm>
            <a:off x="646110" y="1486247"/>
            <a:ext cx="9064559" cy="3278936"/>
          </a:xfrm>
        </p:spPr>
        <p:txBody>
          <a:bodyPr>
            <a:normAutofit/>
          </a:bodyPr>
          <a:lstStyle/>
          <a:p>
            <a:pPr marL="0" indent="0">
              <a:buNone/>
            </a:pPr>
            <a:r>
              <a:rPr lang="tr-TR" dirty="0"/>
              <a:t>Firmaya bir araba geliyor. Araba verisi iki ay sonra Beyaz Araba olarak satışa sunulacak. </a:t>
            </a:r>
          </a:p>
          <a:p>
            <a:pPr marL="0" indent="0">
              <a:buNone/>
            </a:pPr>
            <a:r>
              <a:rPr lang="tr-TR" dirty="0"/>
              <a:t>Gümrükten şuanda Beyaz Araba diye giriş yaptı. Biz bunu raporlarken raporlarda Araba diye gösteriyorsunuz. </a:t>
            </a:r>
          </a:p>
          <a:p>
            <a:pPr marL="0" indent="0">
              <a:buNone/>
            </a:pPr>
            <a:r>
              <a:rPr lang="tr-TR" dirty="0"/>
              <a:t>Ama </a:t>
            </a:r>
            <a:r>
              <a:rPr lang="tr-TR" dirty="0" err="1"/>
              <a:t>fact</a:t>
            </a:r>
            <a:r>
              <a:rPr lang="tr-TR" dirty="0"/>
              <a:t> raporlarında bu Beyaz Araba olarak geçmektedir. Yani raporlamada Araba, fakat </a:t>
            </a:r>
            <a:r>
              <a:rPr lang="tr-TR" dirty="0" err="1"/>
              <a:t>fact</a:t>
            </a:r>
            <a:r>
              <a:rPr lang="tr-TR" dirty="0"/>
              <a:t> tablolarında bu satışı yapılan Beyaz Araba olarak geçmektedir. </a:t>
            </a:r>
          </a:p>
          <a:p>
            <a:pPr marL="0" indent="0">
              <a:buNone/>
            </a:pPr>
            <a:r>
              <a:rPr lang="tr-TR" dirty="0"/>
              <a:t>En sonunda iki ay sonra Beyaz Araba olarak raporlamaya düşecektir. Biz bunu iki ay öncesinde Beyaz Araba olarak satıyorduk.</a:t>
            </a:r>
          </a:p>
        </p:txBody>
      </p:sp>
    </p:spTree>
    <p:extLst>
      <p:ext uri="{BB962C8B-B14F-4D97-AF65-F5344CB8AC3E}">
        <p14:creationId xmlns:p14="http://schemas.microsoft.com/office/powerpoint/2010/main" val="4030022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Fact</a:t>
            </a:r>
            <a:r>
              <a:rPr lang="tr-TR" dirty="0"/>
              <a:t> Çeşitleri</a:t>
            </a:r>
          </a:p>
        </p:txBody>
      </p:sp>
      <p:sp>
        <p:nvSpPr>
          <p:cNvPr id="3" name="İçerik Yer Tutucusu 2"/>
          <p:cNvSpPr>
            <a:spLocks noGrp="1"/>
          </p:cNvSpPr>
          <p:nvPr>
            <p:ph idx="1"/>
          </p:nvPr>
        </p:nvSpPr>
        <p:spPr>
          <a:xfrm>
            <a:off x="646111" y="2477916"/>
            <a:ext cx="9045240" cy="1527409"/>
          </a:xfrm>
        </p:spPr>
        <p:txBody>
          <a:bodyPr/>
          <a:lstStyle/>
          <a:p>
            <a:r>
              <a:rPr lang="tr-TR" dirty="0" err="1"/>
              <a:t>Additive</a:t>
            </a:r>
            <a:r>
              <a:rPr lang="tr-TR" dirty="0"/>
              <a:t> </a:t>
            </a:r>
            <a:r>
              <a:rPr lang="tr-TR" dirty="0" err="1"/>
              <a:t>Fact</a:t>
            </a:r>
            <a:r>
              <a:rPr lang="tr-TR" dirty="0"/>
              <a:t> (Hesaplanabilir)</a:t>
            </a:r>
          </a:p>
          <a:p>
            <a:r>
              <a:rPr lang="tr-TR" dirty="0"/>
              <a:t>Semi- </a:t>
            </a:r>
            <a:r>
              <a:rPr lang="tr-TR" dirty="0" err="1"/>
              <a:t>Additive</a:t>
            </a:r>
            <a:r>
              <a:rPr lang="tr-TR" dirty="0"/>
              <a:t> </a:t>
            </a:r>
            <a:r>
              <a:rPr lang="tr-TR" dirty="0" err="1"/>
              <a:t>Fact</a:t>
            </a:r>
            <a:r>
              <a:rPr lang="tr-TR" dirty="0"/>
              <a:t> (Yarı Hesaplanabilir)</a:t>
            </a:r>
          </a:p>
          <a:p>
            <a:r>
              <a:rPr lang="tr-TR" dirty="0" err="1"/>
              <a:t>Non-Additive</a:t>
            </a:r>
            <a:r>
              <a:rPr lang="tr-TR" dirty="0"/>
              <a:t> </a:t>
            </a:r>
            <a:r>
              <a:rPr lang="tr-TR" dirty="0" err="1"/>
              <a:t>Fact</a:t>
            </a:r>
            <a:r>
              <a:rPr lang="tr-TR" dirty="0"/>
              <a:t> – </a:t>
            </a:r>
            <a:r>
              <a:rPr lang="tr-TR" dirty="0" err="1"/>
              <a:t>FactLess</a:t>
            </a:r>
            <a:r>
              <a:rPr lang="tr-TR" dirty="0"/>
              <a:t> </a:t>
            </a:r>
            <a:r>
              <a:rPr lang="tr-TR" dirty="0" err="1"/>
              <a:t>Fact</a:t>
            </a:r>
            <a:r>
              <a:rPr lang="tr-TR" dirty="0"/>
              <a:t> (Hesaplanamaz)</a:t>
            </a:r>
          </a:p>
        </p:txBody>
      </p:sp>
      <p:sp>
        <p:nvSpPr>
          <p:cNvPr id="5" name="İçerik Yer Tutucusu 2"/>
          <p:cNvSpPr txBox="1">
            <a:spLocks/>
          </p:cNvSpPr>
          <p:nvPr/>
        </p:nvSpPr>
        <p:spPr>
          <a:xfrm>
            <a:off x="646111" y="1583467"/>
            <a:ext cx="8098644" cy="508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dirty="0"/>
              <a:t>Üç çeşit </a:t>
            </a:r>
            <a:r>
              <a:rPr lang="tr-TR" dirty="0" err="1"/>
              <a:t>Fact</a:t>
            </a:r>
            <a:r>
              <a:rPr lang="tr-TR" dirty="0"/>
              <a:t> bulunmaktadır.</a:t>
            </a:r>
          </a:p>
        </p:txBody>
      </p:sp>
    </p:spTree>
    <p:extLst>
      <p:ext uri="{BB962C8B-B14F-4D97-AF65-F5344CB8AC3E}">
        <p14:creationId xmlns:p14="http://schemas.microsoft.com/office/powerpoint/2010/main" val="4213518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Additive</a:t>
            </a:r>
            <a:r>
              <a:rPr lang="tr-TR" dirty="0"/>
              <a:t> </a:t>
            </a:r>
            <a:r>
              <a:rPr lang="tr-TR" dirty="0" err="1"/>
              <a:t>Fact</a:t>
            </a:r>
            <a:r>
              <a:rPr lang="tr-TR" dirty="0"/>
              <a:t> (Hesaplanabilir)</a:t>
            </a:r>
          </a:p>
        </p:txBody>
      </p:sp>
      <p:sp>
        <p:nvSpPr>
          <p:cNvPr id="3" name="İçerik Yer Tutucusu 2"/>
          <p:cNvSpPr>
            <a:spLocks noGrp="1"/>
          </p:cNvSpPr>
          <p:nvPr>
            <p:ph idx="1"/>
          </p:nvPr>
        </p:nvSpPr>
        <p:spPr>
          <a:xfrm>
            <a:off x="646111" y="1486248"/>
            <a:ext cx="9045240" cy="445584"/>
          </a:xfrm>
        </p:spPr>
        <p:txBody>
          <a:bodyPr>
            <a:normAutofit fontScale="85000" lnSpcReduction="10000"/>
          </a:bodyPr>
          <a:lstStyle/>
          <a:p>
            <a:r>
              <a:rPr lang="tr-TR" dirty="0" err="1"/>
              <a:t>Fact</a:t>
            </a:r>
            <a:r>
              <a:rPr lang="tr-TR" dirty="0"/>
              <a:t> tablosundaki tüm </a:t>
            </a:r>
            <a:r>
              <a:rPr lang="tr-TR" dirty="0" err="1"/>
              <a:t>measures</a:t>
            </a:r>
            <a:r>
              <a:rPr lang="tr-TR" dirty="0"/>
              <a:t> alanları hesaplanabilir olduğu durumlardır.</a:t>
            </a:r>
          </a:p>
        </p:txBody>
      </p:sp>
      <p:pic>
        <p:nvPicPr>
          <p:cNvPr id="6" name="Resim 5" descr="C:\Users\Talha\Desktop\HesaplanabilirFact.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220345"/>
            <a:ext cx="9404723" cy="4257728"/>
          </a:xfrm>
          <a:prstGeom prst="rect">
            <a:avLst/>
          </a:prstGeom>
          <a:noFill/>
          <a:ln>
            <a:noFill/>
          </a:ln>
        </p:spPr>
      </p:pic>
    </p:spTree>
    <p:extLst>
      <p:ext uri="{BB962C8B-B14F-4D97-AF65-F5344CB8AC3E}">
        <p14:creationId xmlns:p14="http://schemas.microsoft.com/office/powerpoint/2010/main" val="856405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0" y="325213"/>
            <a:ext cx="10419007" cy="745017"/>
          </a:xfrm>
        </p:spPr>
        <p:txBody>
          <a:bodyPr/>
          <a:lstStyle/>
          <a:p>
            <a:r>
              <a:rPr lang="tr-TR" dirty="0"/>
              <a:t>Semi </a:t>
            </a:r>
            <a:r>
              <a:rPr lang="tr-TR" dirty="0" err="1"/>
              <a:t>Additive</a:t>
            </a:r>
            <a:r>
              <a:rPr lang="tr-TR" dirty="0"/>
              <a:t> </a:t>
            </a:r>
            <a:r>
              <a:rPr lang="tr-TR" dirty="0" err="1"/>
              <a:t>Fact</a:t>
            </a:r>
            <a:r>
              <a:rPr lang="tr-TR" dirty="0"/>
              <a:t> (Yarı Hesaplanabilir)</a:t>
            </a:r>
          </a:p>
        </p:txBody>
      </p:sp>
      <p:sp>
        <p:nvSpPr>
          <p:cNvPr id="3" name="İçerik Yer Tutucusu 2"/>
          <p:cNvSpPr>
            <a:spLocks noGrp="1"/>
          </p:cNvSpPr>
          <p:nvPr>
            <p:ph idx="1"/>
          </p:nvPr>
        </p:nvSpPr>
        <p:spPr>
          <a:xfrm>
            <a:off x="646111" y="1687741"/>
            <a:ext cx="9045240" cy="777216"/>
          </a:xfrm>
        </p:spPr>
        <p:txBody>
          <a:bodyPr/>
          <a:lstStyle/>
          <a:p>
            <a:r>
              <a:rPr lang="tr-TR" dirty="0" err="1"/>
              <a:t>Fact</a:t>
            </a:r>
            <a:r>
              <a:rPr lang="tr-TR" dirty="0"/>
              <a:t> tablolarındaki bazı alanların hesaplanabilir, bazı alanlarının hesaplanamaz olduğu durumlardır.</a:t>
            </a:r>
          </a:p>
        </p:txBody>
      </p:sp>
      <p:pic>
        <p:nvPicPr>
          <p:cNvPr id="6" name="Resim 5" descr="C:\Users\Talha\Desktop\semi additive fact.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2954963"/>
            <a:ext cx="9772897" cy="3781425"/>
          </a:xfrm>
          <a:prstGeom prst="rect">
            <a:avLst/>
          </a:prstGeom>
          <a:noFill/>
          <a:ln>
            <a:noFill/>
          </a:ln>
        </p:spPr>
      </p:pic>
    </p:spTree>
    <p:extLst>
      <p:ext uri="{BB962C8B-B14F-4D97-AF65-F5344CB8AC3E}">
        <p14:creationId xmlns:p14="http://schemas.microsoft.com/office/powerpoint/2010/main" val="3421163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 y="452718"/>
            <a:ext cx="10050834" cy="745017"/>
          </a:xfrm>
        </p:spPr>
        <p:txBody>
          <a:bodyPr/>
          <a:lstStyle/>
          <a:p>
            <a:r>
              <a:rPr lang="tr-TR" dirty="0" err="1"/>
              <a:t>Non</a:t>
            </a:r>
            <a:r>
              <a:rPr lang="tr-TR" dirty="0"/>
              <a:t> – </a:t>
            </a:r>
            <a:r>
              <a:rPr lang="tr-TR" dirty="0" err="1"/>
              <a:t>Additive</a:t>
            </a:r>
            <a:r>
              <a:rPr lang="tr-TR" dirty="0"/>
              <a:t> </a:t>
            </a:r>
            <a:r>
              <a:rPr lang="tr-TR" dirty="0" err="1"/>
              <a:t>Fact</a:t>
            </a:r>
            <a:r>
              <a:rPr lang="tr-TR" dirty="0"/>
              <a:t> (Hesaplanamaz)</a:t>
            </a:r>
          </a:p>
        </p:txBody>
      </p:sp>
      <p:sp>
        <p:nvSpPr>
          <p:cNvPr id="3" name="İçerik Yer Tutucusu 2"/>
          <p:cNvSpPr>
            <a:spLocks noGrp="1"/>
          </p:cNvSpPr>
          <p:nvPr>
            <p:ph idx="1"/>
          </p:nvPr>
        </p:nvSpPr>
        <p:spPr>
          <a:xfrm>
            <a:off x="646110" y="1197735"/>
            <a:ext cx="9045240" cy="1102406"/>
          </a:xfrm>
        </p:spPr>
        <p:txBody>
          <a:bodyPr>
            <a:normAutofit/>
          </a:bodyPr>
          <a:lstStyle/>
          <a:p>
            <a:r>
              <a:rPr lang="tr-TR" dirty="0" err="1"/>
              <a:t>Fact</a:t>
            </a:r>
            <a:r>
              <a:rPr lang="tr-TR" dirty="0"/>
              <a:t> tabloda hesaplanabilir alanların olmadığı durumlardır.  </a:t>
            </a:r>
            <a:r>
              <a:rPr lang="tr-TR" dirty="0" err="1"/>
              <a:t>Factless</a:t>
            </a:r>
            <a:r>
              <a:rPr lang="tr-TR" dirty="0"/>
              <a:t> </a:t>
            </a:r>
            <a:r>
              <a:rPr lang="tr-TR" dirty="0" err="1"/>
              <a:t>fact</a:t>
            </a:r>
            <a:r>
              <a:rPr lang="tr-TR" dirty="0"/>
              <a:t> </a:t>
            </a:r>
            <a:r>
              <a:rPr lang="tr-TR" dirty="0" err="1"/>
              <a:t>table</a:t>
            </a:r>
            <a:r>
              <a:rPr lang="tr-TR" dirty="0"/>
              <a:t> örneğindeki gibi </a:t>
            </a:r>
            <a:r>
              <a:rPr lang="tr-TR" dirty="0" err="1"/>
              <a:t>measures</a:t>
            </a:r>
            <a:r>
              <a:rPr lang="tr-TR" dirty="0"/>
              <a:t> alanlara sahip değildir. Yani herhangi bir “olay” mümkün değildir.</a:t>
            </a:r>
          </a:p>
        </p:txBody>
      </p:sp>
      <p:pic>
        <p:nvPicPr>
          <p:cNvPr id="6" name="Resim 5" descr="C:\Users\Talha\Desktop\non additive fact.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300141"/>
            <a:ext cx="9404723" cy="3224896"/>
          </a:xfrm>
          <a:prstGeom prst="rect">
            <a:avLst/>
          </a:prstGeom>
          <a:noFill/>
          <a:ln>
            <a:noFill/>
          </a:ln>
        </p:spPr>
      </p:pic>
      <p:sp>
        <p:nvSpPr>
          <p:cNvPr id="7" name="İçerik Yer Tutucusu 2"/>
          <p:cNvSpPr txBox="1">
            <a:spLocks/>
          </p:cNvSpPr>
          <p:nvPr/>
        </p:nvSpPr>
        <p:spPr>
          <a:xfrm>
            <a:off x="646110" y="5826806"/>
            <a:ext cx="9045240" cy="8006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Yukarıdaki tablo sadece </a:t>
            </a:r>
            <a:r>
              <a:rPr lang="tr-TR" dirty="0" err="1"/>
              <a:t>Dimensions</a:t>
            </a:r>
            <a:r>
              <a:rPr lang="tr-TR" dirty="0"/>
              <a:t> tablosudur. Yalnızca ilişkiler bulunur. Burada </a:t>
            </a:r>
            <a:r>
              <a:rPr lang="tr-TR" dirty="0" err="1"/>
              <a:t>fact</a:t>
            </a:r>
            <a:r>
              <a:rPr lang="tr-TR" dirty="0"/>
              <a:t> yapıda bulunmaktadır. </a:t>
            </a:r>
          </a:p>
        </p:txBody>
      </p:sp>
    </p:spTree>
    <p:extLst>
      <p:ext uri="{BB962C8B-B14F-4D97-AF65-F5344CB8AC3E}">
        <p14:creationId xmlns:p14="http://schemas.microsoft.com/office/powerpoint/2010/main" val="108463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Fact</a:t>
            </a:r>
            <a:r>
              <a:rPr lang="tr-TR" dirty="0"/>
              <a:t> </a:t>
            </a:r>
            <a:r>
              <a:rPr lang="tr-TR" dirty="0" err="1"/>
              <a:t>Table</a:t>
            </a:r>
            <a:r>
              <a:rPr lang="tr-TR" dirty="0"/>
              <a:t> Çeşitleri</a:t>
            </a:r>
          </a:p>
        </p:txBody>
      </p:sp>
      <p:sp>
        <p:nvSpPr>
          <p:cNvPr id="3" name="İçerik Yer Tutucusu 2"/>
          <p:cNvSpPr>
            <a:spLocks noGrp="1"/>
          </p:cNvSpPr>
          <p:nvPr>
            <p:ph idx="1"/>
          </p:nvPr>
        </p:nvSpPr>
        <p:spPr>
          <a:xfrm>
            <a:off x="646111" y="2497237"/>
            <a:ext cx="9045240" cy="1527409"/>
          </a:xfrm>
        </p:spPr>
        <p:txBody>
          <a:bodyPr/>
          <a:lstStyle/>
          <a:p>
            <a:r>
              <a:rPr lang="tr-TR" dirty="0" err="1"/>
              <a:t>Periodic</a:t>
            </a:r>
            <a:r>
              <a:rPr lang="tr-TR" dirty="0"/>
              <a:t> </a:t>
            </a:r>
            <a:r>
              <a:rPr lang="tr-TR" dirty="0" err="1"/>
              <a:t>Snapshot</a:t>
            </a:r>
            <a:r>
              <a:rPr lang="tr-TR" dirty="0"/>
              <a:t> </a:t>
            </a:r>
            <a:r>
              <a:rPr lang="tr-TR" dirty="0" err="1"/>
              <a:t>Fact</a:t>
            </a:r>
            <a:r>
              <a:rPr lang="tr-TR" dirty="0"/>
              <a:t> </a:t>
            </a:r>
            <a:r>
              <a:rPr lang="tr-TR" dirty="0" err="1"/>
              <a:t>Tables</a:t>
            </a:r>
            <a:endParaRPr lang="tr-TR" dirty="0"/>
          </a:p>
          <a:p>
            <a:r>
              <a:rPr lang="tr-TR" dirty="0" err="1"/>
              <a:t>Accumulating</a:t>
            </a:r>
            <a:r>
              <a:rPr lang="tr-TR" dirty="0"/>
              <a:t> </a:t>
            </a:r>
            <a:r>
              <a:rPr lang="tr-TR" dirty="0" err="1"/>
              <a:t>Snapshot</a:t>
            </a:r>
            <a:r>
              <a:rPr lang="tr-TR" dirty="0"/>
              <a:t> </a:t>
            </a:r>
            <a:r>
              <a:rPr lang="tr-TR" dirty="0" err="1"/>
              <a:t>Fact</a:t>
            </a:r>
            <a:r>
              <a:rPr lang="tr-TR" dirty="0"/>
              <a:t> </a:t>
            </a:r>
            <a:r>
              <a:rPr lang="tr-TR" dirty="0" err="1"/>
              <a:t>Tables</a:t>
            </a:r>
            <a:endParaRPr lang="tr-TR" dirty="0"/>
          </a:p>
          <a:p>
            <a:r>
              <a:rPr lang="tr-TR" dirty="0" err="1"/>
              <a:t>Transaction</a:t>
            </a:r>
            <a:r>
              <a:rPr lang="tr-TR" dirty="0"/>
              <a:t> </a:t>
            </a:r>
            <a:r>
              <a:rPr lang="tr-TR" dirty="0" err="1"/>
              <a:t>Fact</a:t>
            </a:r>
            <a:r>
              <a:rPr lang="tr-TR" dirty="0"/>
              <a:t> </a:t>
            </a:r>
            <a:r>
              <a:rPr lang="tr-TR" dirty="0" err="1"/>
              <a:t>Table</a:t>
            </a:r>
            <a:endParaRPr lang="tr-TR" dirty="0"/>
          </a:p>
          <a:p>
            <a:pPr marL="0" indent="0">
              <a:buNone/>
            </a:pPr>
            <a:endParaRPr lang="tr-TR" dirty="0"/>
          </a:p>
        </p:txBody>
      </p:sp>
      <p:sp>
        <p:nvSpPr>
          <p:cNvPr id="5" name="İçerik Yer Tutucusu 2"/>
          <p:cNvSpPr txBox="1">
            <a:spLocks/>
          </p:cNvSpPr>
          <p:nvPr/>
        </p:nvSpPr>
        <p:spPr>
          <a:xfrm>
            <a:off x="646111" y="1502975"/>
            <a:ext cx="9045240" cy="6890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Üç çeşit </a:t>
            </a:r>
            <a:r>
              <a:rPr lang="tr-TR" dirty="0" err="1"/>
              <a:t>Fact</a:t>
            </a:r>
            <a:r>
              <a:rPr lang="tr-TR" dirty="0"/>
              <a:t> </a:t>
            </a:r>
            <a:r>
              <a:rPr lang="tr-TR" dirty="0" err="1"/>
              <a:t>Table</a:t>
            </a:r>
            <a:r>
              <a:rPr lang="tr-TR" dirty="0"/>
              <a:t> bulunmaktadır.</a:t>
            </a:r>
          </a:p>
        </p:txBody>
      </p:sp>
    </p:spTree>
    <p:extLst>
      <p:ext uri="{BB962C8B-B14F-4D97-AF65-F5344CB8AC3E}">
        <p14:creationId xmlns:p14="http://schemas.microsoft.com/office/powerpoint/2010/main" val="133156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Periodic</a:t>
            </a:r>
            <a:r>
              <a:rPr lang="tr-TR" dirty="0"/>
              <a:t> </a:t>
            </a:r>
            <a:r>
              <a:rPr lang="tr-TR" dirty="0" err="1"/>
              <a:t>Snapshot</a:t>
            </a:r>
            <a:r>
              <a:rPr lang="tr-TR" dirty="0"/>
              <a:t> </a:t>
            </a:r>
            <a:r>
              <a:rPr lang="tr-TR" dirty="0" err="1"/>
              <a:t>Fact</a:t>
            </a:r>
            <a:r>
              <a:rPr lang="tr-TR" dirty="0"/>
              <a:t> </a:t>
            </a:r>
            <a:r>
              <a:rPr lang="tr-TR" dirty="0" err="1"/>
              <a:t>Tables</a:t>
            </a:r>
            <a:endParaRPr lang="tr-TR" dirty="0"/>
          </a:p>
        </p:txBody>
      </p:sp>
      <p:sp>
        <p:nvSpPr>
          <p:cNvPr id="3" name="İçerik Yer Tutucusu 2"/>
          <p:cNvSpPr>
            <a:spLocks noGrp="1"/>
          </p:cNvSpPr>
          <p:nvPr>
            <p:ph idx="1"/>
          </p:nvPr>
        </p:nvSpPr>
        <p:spPr>
          <a:xfrm>
            <a:off x="646111" y="1486247"/>
            <a:ext cx="9045240" cy="1076649"/>
          </a:xfrm>
        </p:spPr>
        <p:txBody>
          <a:bodyPr/>
          <a:lstStyle/>
          <a:p>
            <a:r>
              <a:rPr lang="tr-TR" dirty="0"/>
              <a:t>Belirli bir periyotta, verinin değişen değerlerini tutmak için tasarlanan ana tablodur. Bir cümlenin içerisinde “periyot” geçiyorsa Time </a:t>
            </a:r>
            <a:r>
              <a:rPr lang="tr-TR" dirty="0" err="1"/>
              <a:t>Dimension</a:t>
            </a:r>
            <a:r>
              <a:rPr lang="tr-TR" dirty="0"/>
              <a:t> ile alakalı bir bağlantısı olabilir. </a:t>
            </a:r>
          </a:p>
        </p:txBody>
      </p:sp>
      <p:pic>
        <p:nvPicPr>
          <p:cNvPr id="6" name="Resim 5" descr="C:\Users\Talha\Desktop\Snapshots-fact-table.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851407"/>
            <a:ext cx="9404723" cy="3330451"/>
          </a:xfrm>
          <a:prstGeom prst="rect">
            <a:avLst/>
          </a:prstGeom>
          <a:noFill/>
          <a:ln>
            <a:noFill/>
          </a:ln>
        </p:spPr>
      </p:pic>
    </p:spTree>
    <p:extLst>
      <p:ext uri="{BB962C8B-B14F-4D97-AF65-F5344CB8AC3E}">
        <p14:creationId xmlns:p14="http://schemas.microsoft.com/office/powerpoint/2010/main" val="512410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46111" y="1486247"/>
            <a:ext cx="9045240" cy="4966068"/>
          </a:xfrm>
        </p:spPr>
        <p:txBody>
          <a:bodyPr>
            <a:normAutofit/>
          </a:bodyPr>
          <a:lstStyle/>
          <a:p>
            <a:r>
              <a:rPr lang="tr-TR" dirty="0"/>
              <a:t>Belli bir periyotta bir adet veri ve o verinin değerlerini görebiliyoruz. </a:t>
            </a:r>
          </a:p>
          <a:p>
            <a:r>
              <a:rPr lang="tr-TR" dirty="0"/>
              <a:t>Günlük </a:t>
            </a:r>
            <a:r>
              <a:rPr lang="tr-TR" dirty="0" err="1"/>
              <a:t>Snapshot</a:t>
            </a:r>
            <a:r>
              <a:rPr lang="tr-TR" dirty="0"/>
              <a:t> </a:t>
            </a:r>
            <a:r>
              <a:rPr lang="tr-TR" dirty="0" err="1"/>
              <a:t>Fact</a:t>
            </a:r>
            <a:r>
              <a:rPr lang="tr-TR" dirty="0"/>
              <a:t> </a:t>
            </a:r>
            <a:r>
              <a:rPr lang="tr-TR" dirty="0" err="1"/>
              <a:t>Tables</a:t>
            </a:r>
            <a:r>
              <a:rPr lang="tr-TR" dirty="0"/>
              <a:t> yapısı bulunuyorsa çok fazla veriniz olduğu anlamına gelmektedir. (Günlük yedekleme gibi) </a:t>
            </a:r>
          </a:p>
          <a:p>
            <a:r>
              <a:rPr lang="tr-TR" dirty="0"/>
              <a:t>Haftalık ve Aylık periyotlarla </a:t>
            </a:r>
            <a:r>
              <a:rPr lang="tr-TR" dirty="0" err="1"/>
              <a:t>Snapshot</a:t>
            </a:r>
            <a:r>
              <a:rPr lang="tr-TR" dirty="0"/>
              <a:t> </a:t>
            </a:r>
            <a:r>
              <a:rPr lang="tr-TR" dirty="0" err="1"/>
              <a:t>Fact</a:t>
            </a:r>
            <a:r>
              <a:rPr lang="tr-TR" dirty="0"/>
              <a:t> yapıda bulunuyorsa verileriniz daha azdır. </a:t>
            </a:r>
          </a:p>
          <a:p>
            <a:r>
              <a:rPr lang="tr-TR" dirty="0"/>
              <a:t>Bir periyot için tüm alanların değişimleri birlikte tutulur. Aynı periyot içerisinde birden fazla değişim varsa en son değişim alınmaktadır. </a:t>
            </a:r>
          </a:p>
          <a:p>
            <a:r>
              <a:rPr lang="tr-TR" dirty="0"/>
              <a:t>Periyodik </a:t>
            </a:r>
            <a:r>
              <a:rPr lang="tr-TR" dirty="0" err="1"/>
              <a:t>snapshot</a:t>
            </a:r>
            <a:r>
              <a:rPr lang="tr-TR" dirty="0"/>
              <a:t> </a:t>
            </a:r>
            <a:r>
              <a:rPr lang="tr-TR" dirty="0" err="1"/>
              <a:t>fact</a:t>
            </a:r>
            <a:r>
              <a:rPr lang="tr-TR" dirty="0"/>
              <a:t> yapısı aslında günlük, haftalık, aylık ve yıllık işlemler gibi etkenler bulunduğu için raporlamaya çok uygundur. Hız ve verimlilik çok iyidir.</a:t>
            </a:r>
          </a:p>
          <a:p>
            <a:pPr marL="0" indent="0">
              <a:buNone/>
            </a:pPr>
            <a:endParaRPr lang="tr-TR" dirty="0"/>
          </a:p>
        </p:txBody>
      </p:sp>
    </p:spTree>
    <p:extLst>
      <p:ext uri="{BB962C8B-B14F-4D97-AF65-F5344CB8AC3E}">
        <p14:creationId xmlns:p14="http://schemas.microsoft.com/office/powerpoint/2010/main" val="335718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 y="452718"/>
            <a:ext cx="10050834" cy="745017"/>
          </a:xfrm>
        </p:spPr>
        <p:txBody>
          <a:bodyPr/>
          <a:lstStyle/>
          <a:p>
            <a:r>
              <a:rPr lang="tr-TR" dirty="0" err="1"/>
              <a:t>Accumulating</a:t>
            </a:r>
            <a:r>
              <a:rPr lang="tr-TR" dirty="0"/>
              <a:t> </a:t>
            </a:r>
            <a:r>
              <a:rPr lang="tr-TR" dirty="0" err="1"/>
              <a:t>Snapshot</a:t>
            </a:r>
            <a:r>
              <a:rPr lang="tr-TR" dirty="0"/>
              <a:t> </a:t>
            </a:r>
            <a:r>
              <a:rPr lang="tr-TR" dirty="0" err="1"/>
              <a:t>Fact</a:t>
            </a:r>
            <a:r>
              <a:rPr lang="tr-TR" dirty="0"/>
              <a:t> </a:t>
            </a:r>
            <a:r>
              <a:rPr lang="tr-TR" dirty="0" err="1"/>
              <a:t>Tables</a:t>
            </a:r>
            <a:endParaRPr lang="tr-TR" dirty="0"/>
          </a:p>
        </p:txBody>
      </p:sp>
      <p:sp>
        <p:nvSpPr>
          <p:cNvPr id="3" name="İçerik Yer Tutucusu 2"/>
          <p:cNvSpPr>
            <a:spLocks noGrp="1"/>
          </p:cNvSpPr>
          <p:nvPr>
            <p:ph idx="1"/>
          </p:nvPr>
        </p:nvSpPr>
        <p:spPr>
          <a:xfrm>
            <a:off x="646111" y="1329018"/>
            <a:ext cx="9045240" cy="600130"/>
          </a:xfrm>
        </p:spPr>
        <p:txBody>
          <a:bodyPr>
            <a:normAutofit fontScale="92500"/>
          </a:bodyPr>
          <a:lstStyle/>
          <a:p>
            <a:r>
              <a:rPr lang="tr-TR" dirty="0"/>
              <a:t>Bir olayın tüm yaşam döngüsü boyunca bir kez saklandığı durumlardır. </a:t>
            </a:r>
          </a:p>
        </p:txBody>
      </p:sp>
      <p:pic>
        <p:nvPicPr>
          <p:cNvPr id="6" name="Resim 5" descr="C:\Users\Talha\Desktop\Accumulating Snapshot Fact Tables.png"/>
          <p:cNvPicPr/>
          <p:nvPr/>
        </p:nvPicPr>
        <p:blipFill>
          <a:blip r:embed="rId2">
            <a:extLst>
              <a:ext uri="{28A0092B-C50C-407E-A947-70E740481C1C}">
                <a14:useLocalDpi xmlns:a14="http://schemas.microsoft.com/office/drawing/2010/main" val="0"/>
              </a:ext>
            </a:extLst>
          </a:blip>
          <a:srcRect/>
          <a:stretch>
            <a:fillRect/>
          </a:stretch>
        </p:blipFill>
        <p:spPr bwMode="auto">
          <a:xfrm>
            <a:off x="646109" y="2132527"/>
            <a:ext cx="9404723" cy="3853466"/>
          </a:xfrm>
          <a:prstGeom prst="rect">
            <a:avLst/>
          </a:prstGeom>
          <a:noFill/>
          <a:ln>
            <a:noFill/>
          </a:ln>
        </p:spPr>
      </p:pic>
      <p:sp>
        <p:nvSpPr>
          <p:cNvPr id="7" name="İçerik Yer Tutucusu 2"/>
          <p:cNvSpPr txBox="1">
            <a:spLocks/>
          </p:cNvSpPr>
          <p:nvPr/>
        </p:nvSpPr>
        <p:spPr>
          <a:xfrm>
            <a:off x="646110" y="5985993"/>
            <a:ext cx="9404723" cy="65950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Bu yapılarda tarih kolonlarını sıkça görülmektedir. Her bir olay için (her bir </a:t>
            </a:r>
            <a:r>
              <a:rPr lang="tr-TR" dirty="0" err="1"/>
              <a:t>fact</a:t>
            </a:r>
            <a:r>
              <a:rPr lang="tr-TR" dirty="0"/>
              <a:t> için) başlangıç ve bitişini gösteren </a:t>
            </a:r>
            <a:r>
              <a:rPr lang="tr-TR" dirty="0" err="1"/>
              <a:t>dimention</a:t>
            </a:r>
            <a:r>
              <a:rPr lang="tr-TR" dirty="0"/>
              <a:t> ile </a:t>
            </a:r>
            <a:r>
              <a:rPr lang="tr-TR" dirty="0" err="1"/>
              <a:t>Key</a:t>
            </a:r>
            <a:r>
              <a:rPr lang="tr-TR" dirty="0"/>
              <a:t> alanları mevcuttur. </a:t>
            </a:r>
          </a:p>
        </p:txBody>
      </p:sp>
    </p:spTree>
    <p:extLst>
      <p:ext uri="{BB962C8B-B14F-4D97-AF65-F5344CB8AC3E}">
        <p14:creationId xmlns:p14="http://schemas.microsoft.com/office/powerpoint/2010/main" val="1971384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Transaction</a:t>
            </a:r>
            <a:r>
              <a:rPr lang="tr-TR" dirty="0"/>
              <a:t> </a:t>
            </a:r>
            <a:r>
              <a:rPr lang="tr-TR" dirty="0" err="1"/>
              <a:t>Fact</a:t>
            </a:r>
            <a:r>
              <a:rPr lang="tr-TR" dirty="0"/>
              <a:t> </a:t>
            </a:r>
            <a:r>
              <a:rPr lang="tr-TR" dirty="0" err="1"/>
              <a:t>Table</a:t>
            </a:r>
            <a:endParaRPr lang="tr-TR" dirty="0"/>
          </a:p>
        </p:txBody>
      </p:sp>
      <p:sp>
        <p:nvSpPr>
          <p:cNvPr id="3" name="İçerik Yer Tutucusu 2"/>
          <p:cNvSpPr>
            <a:spLocks noGrp="1"/>
          </p:cNvSpPr>
          <p:nvPr>
            <p:ph idx="1"/>
          </p:nvPr>
        </p:nvSpPr>
        <p:spPr>
          <a:xfrm>
            <a:off x="646111" y="1486248"/>
            <a:ext cx="9045240" cy="587252"/>
          </a:xfrm>
        </p:spPr>
        <p:txBody>
          <a:bodyPr/>
          <a:lstStyle/>
          <a:p>
            <a:r>
              <a:rPr lang="tr-TR" dirty="0"/>
              <a:t>Her bir “</a:t>
            </a:r>
            <a:r>
              <a:rPr lang="tr-TR" dirty="0" err="1"/>
              <a:t>Transaction</a:t>
            </a:r>
            <a:r>
              <a:rPr lang="tr-TR" dirty="0"/>
              <a:t>” için yeni bir kaydın açıldığı </a:t>
            </a:r>
            <a:r>
              <a:rPr lang="tr-TR" dirty="0" err="1"/>
              <a:t>fact</a:t>
            </a:r>
            <a:r>
              <a:rPr lang="tr-TR" dirty="0"/>
              <a:t> tablo çeşididir. </a:t>
            </a:r>
          </a:p>
        </p:txBody>
      </p:sp>
      <p:pic>
        <p:nvPicPr>
          <p:cNvPr id="6" name="Resim 5" descr="C:\Users\Talha\Desktop\Transaction Fact Table.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362013"/>
            <a:ext cx="9404723" cy="3085750"/>
          </a:xfrm>
          <a:prstGeom prst="rect">
            <a:avLst/>
          </a:prstGeom>
          <a:noFill/>
          <a:ln>
            <a:noFill/>
          </a:ln>
        </p:spPr>
      </p:pic>
      <p:sp>
        <p:nvSpPr>
          <p:cNvPr id="7" name="İçerik Yer Tutucusu 2"/>
          <p:cNvSpPr txBox="1">
            <a:spLocks/>
          </p:cNvSpPr>
          <p:nvPr/>
        </p:nvSpPr>
        <p:spPr>
          <a:xfrm>
            <a:off x="646111" y="5736275"/>
            <a:ext cx="9045240" cy="87576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Her bir olay için bir satır bulunur. Çok fazla </a:t>
            </a:r>
            <a:r>
              <a:rPr lang="tr-TR" dirty="0" err="1"/>
              <a:t>insert’ün</a:t>
            </a:r>
            <a:r>
              <a:rPr lang="tr-TR" dirty="0"/>
              <a:t> olduğu. Normal şartlar altında </a:t>
            </a:r>
            <a:r>
              <a:rPr lang="tr-TR" dirty="0" err="1"/>
              <a:t>update</a:t>
            </a:r>
            <a:r>
              <a:rPr lang="tr-TR" dirty="0"/>
              <a:t> ve </a:t>
            </a:r>
            <a:r>
              <a:rPr lang="tr-TR" dirty="0" err="1"/>
              <a:t>delete</a:t>
            </a:r>
            <a:r>
              <a:rPr lang="tr-TR" dirty="0"/>
              <a:t> olmadığı tablo yapılarıdır. Diğerlerine göre en ayrıntılı analitik veriyi bu türde görürüz. </a:t>
            </a:r>
          </a:p>
        </p:txBody>
      </p:sp>
    </p:spTree>
    <p:extLst>
      <p:ext uri="{BB962C8B-B14F-4D97-AF65-F5344CB8AC3E}">
        <p14:creationId xmlns:p14="http://schemas.microsoft.com/office/powerpoint/2010/main" val="73195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İndeks Çeşitleri</a:t>
            </a:r>
            <a:br>
              <a:rPr lang="tr-TR" dirty="0"/>
            </a:br>
            <a:endParaRPr lang="tr-TR" dirty="0"/>
          </a:p>
        </p:txBody>
      </p:sp>
      <p:sp>
        <p:nvSpPr>
          <p:cNvPr id="3" name="İçerik Yer Tutucusu 2"/>
          <p:cNvSpPr>
            <a:spLocks noGrp="1"/>
          </p:cNvSpPr>
          <p:nvPr>
            <p:ph idx="1"/>
          </p:nvPr>
        </p:nvSpPr>
        <p:spPr>
          <a:xfrm>
            <a:off x="646110" y="1486247"/>
            <a:ext cx="9734262" cy="5249404"/>
          </a:xfrm>
        </p:spPr>
        <p:txBody>
          <a:bodyPr>
            <a:normAutofit/>
          </a:bodyPr>
          <a:lstStyle/>
          <a:p>
            <a:r>
              <a:rPr lang="tr-TR" dirty="0" err="1"/>
              <a:t>Clustered</a:t>
            </a:r>
            <a:r>
              <a:rPr lang="tr-TR" dirty="0"/>
              <a:t>(Kümelenmiş) İndeks: Kümelenmiş indeks yapısında olan tablolardaki kayıtlar, fiziksel olarak indeksleme alanına göre dizilmiş şekildedir. Bu yapılanma dengeli ağaç(B-</a:t>
            </a:r>
            <a:r>
              <a:rPr lang="tr-TR" dirty="0" err="1"/>
              <a:t>Tree</a:t>
            </a:r>
            <a:r>
              <a:rPr lang="tr-TR" dirty="0"/>
              <a:t>) yapısına sahiptir. </a:t>
            </a:r>
          </a:p>
          <a:p>
            <a:r>
              <a:rPr lang="tr-TR" dirty="0"/>
              <a:t>"</a:t>
            </a:r>
            <a:r>
              <a:rPr lang="tr-TR" dirty="0" err="1"/>
              <a:t>Nonclustered</a:t>
            </a:r>
            <a:r>
              <a:rPr lang="tr-TR" dirty="0"/>
              <a:t>"  İndeks: Bir veri yapısında kümelenmiş indeks oluşturulduktan sonra farklı bir alan üzerinden tekrar indeksleme yapılmak isteniyorsa "</a:t>
            </a:r>
            <a:r>
              <a:rPr lang="tr-TR" dirty="0" err="1"/>
              <a:t>nonclustured</a:t>
            </a:r>
            <a:r>
              <a:rPr lang="tr-TR" dirty="0"/>
              <a:t>" indeks kullanılır ve veri sayfalarının dışında bunun için tekrar bir dengeli ağaç yapısı oluşturulur. </a:t>
            </a:r>
          </a:p>
          <a:p>
            <a:r>
              <a:rPr lang="tr-TR" dirty="0"/>
              <a:t>Tek(</a:t>
            </a:r>
            <a:r>
              <a:rPr lang="tr-TR" dirty="0" err="1"/>
              <a:t>Unique</a:t>
            </a:r>
            <a:r>
              <a:rPr lang="tr-TR" dirty="0"/>
              <a:t>) İndeks: İndeksteki indeksleme alanı olarak seçilen sütundaki verilerin tekrar kullanılmaması için bu yapı kullanılır. Veriye erişim hızını arttırır. Bu indeksleme çeşidi kümelenmiş ve "</a:t>
            </a:r>
            <a:r>
              <a:rPr lang="tr-TR" dirty="0" err="1"/>
              <a:t>nonclustered</a:t>
            </a:r>
            <a:r>
              <a:rPr lang="tr-TR" dirty="0"/>
              <a:t>" indeksler üzerinde kullanılabilir.</a:t>
            </a:r>
          </a:p>
        </p:txBody>
      </p:sp>
    </p:spTree>
    <p:extLst>
      <p:ext uri="{BB962C8B-B14F-4D97-AF65-F5344CB8AC3E}">
        <p14:creationId xmlns:p14="http://schemas.microsoft.com/office/powerpoint/2010/main" val="2916489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Data </a:t>
            </a:r>
            <a:r>
              <a:rPr lang="tr-TR" dirty="0" err="1"/>
              <a:t>Warehouse</a:t>
            </a:r>
            <a:r>
              <a:rPr lang="tr-TR" dirty="0"/>
              <a:t> Nedir? </a:t>
            </a:r>
          </a:p>
        </p:txBody>
      </p:sp>
      <p:sp>
        <p:nvSpPr>
          <p:cNvPr id="3" name="İçerik Yer Tutucusu 2"/>
          <p:cNvSpPr>
            <a:spLocks noGrp="1"/>
          </p:cNvSpPr>
          <p:nvPr>
            <p:ph idx="1"/>
          </p:nvPr>
        </p:nvSpPr>
        <p:spPr>
          <a:xfrm>
            <a:off x="646111" y="1486247"/>
            <a:ext cx="9045240" cy="2935815"/>
          </a:xfrm>
        </p:spPr>
        <p:txBody>
          <a:bodyPr>
            <a:normAutofit lnSpcReduction="10000"/>
          </a:bodyPr>
          <a:lstStyle/>
          <a:p>
            <a:r>
              <a:rPr lang="tr-TR" dirty="0"/>
              <a:t>Veri ambarı olarak da adlandırabileceğimiz Data </a:t>
            </a:r>
            <a:r>
              <a:rPr lang="tr-TR" dirty="0" err="1"/>
              <a:t>Warehouse</a:t>
            </a:r>
            <a:r>
              <a:rPr lang="tr-TR" dirty="0"/>
              <a:t>, bilişim sistemlerinde kullanılan tutarlı verilerin tutulduğu merkezileştirilmiş ambarlardır. </a:t>
            </a:r>
          </a:p>
          <a:p>
            <a:r>
              <a:rPr lang="tr-TR" dirty="0"/>
              <a:t>Bu kısa tanımla birlikte aslında veri ambarları, veri analizi, veri madenciliği ve raporlama işlemlerinin her biri için verinin farklı kopyalarını da tutarlar. Ayrıca sorgu performansını artırmak için bir çok durumda </a:t>
            </a:r>
            <a:r>
              <a:rPr lang="tr-TR" dirty="0" err="1"/>
              <a:t>Denomalize</a:t>
            </a:r>
            <a:r>
              <a:rPr lang="tr-TR" dirty="0"/>
              <a:t> işlemine tabi tutulmaları gerekmektedir.</a:t>
            </a:r>
          </a:p>
          <a:p>
            <a:r>
              <a:rPr lang="tr-TR" dirty="0" err="1"/>
              <a:t>Denomalization</a:t>
            </a:r>
            <a:r>
              <a:rPr lang="tr-TR" dirty="0"/>
              <a:t>: </a:t>
            </a:r>
            <a:r>
              <a:rPr lang="tr-TR" dirty="0" err="1"/>
              <a:t>Denormalizasyon</a:t>
            </a:r>
            <a:r>
              <a:rPr lang="tr-TR" dirty="0"/>
              <a:t>, performansı normalleştirmek için önceden normalleştirilmiş bir </a:t>
            </a:r>
            <a:r>
              <a:rPr lang="tr-TR" dirty="0" err="1"/>
              <a:t>veritabanında</a:t>
            </a:r>
            <a:r>
              <a:rPr lang="tr-TR" dirty="0"/>
              <a:t> kullanılan bir stratejidir.</a:t>
            </a:r>
          </a:p>
          <a:p>
            <a:pPr marL="0" indent="0">
              <a:buNone/>
            </a:pPr>
            <a:endParaRPr lang="tr-TR" dirty="0"/>
          </a:p>
        </p:txBody>
      </p:sp>
      <p:sp>
        <p:nvSpPr>
          <p:cNvPr id="4" name="Unvan 1"/>
          <p:cNvSpPr txBox="1">
            <a:spLocks/>
          </p:cNvSpPr>
          <p:nvPr/>
        </p:nvSpPr>
        <p:spPr>
          <a:xfrm>
            <a:off x="646111" y="478841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İlk kim yapmış ? </a:t>
            </a:r>
          </a:p>
        </p:txBody>
      </p:sp>
      <p:sp>
        <p:nvSpPr>
          <p:cNvPr id="5" name="İçerik Yer Tutucusu 2"/>
          <p:cNvSpPr txBox="1">
            <a:spLocks/>
          </p:cNvSpPr>
          <p:nvPr/>
        </p:nvSpPr>
        <p:spPr>
          <a:xfrm>
            <a:off x="646111" y="5940380"/>
            <a:ext cx="9045240" cy="9176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Bu terimin yaratıcısı </a:t>
            </a:r>
            <a:r>
              <a:rPr lang="tr-TR" dirty="0" err="1"/>
              <a:t>W.H.Inmon'dur</a:t>
            </a:r>
            <a:r>
              <a:rPr lang="tr-TR" dirty="0"/>
              <a:t>. IBM ise bu terimi  "Bilgi Ambarı" olarak kullanmaktadır</a:t>
            </a:r>
          </a:p>
        </p:txBody>
      </p:sp>
    </p:spTree>
    <p:extLst>
      <p:ext uri="{BB962C8B-B14F-4D97-AF65-F5344CB8AC3E}">
        <p14:creationId xmlns:p14="http://schemas.microsoft.com/office/powerpoint/2010/main" val="1943594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Veri Ambarı Modelleri ? </a:t>
            </a:r>
          </a:p>
        </p:txBody>
      </p:sp>
      <p:sp>
        <p:nvSpPr>
          <p:cNvPr id="3" name="İçerik Yer Tutucusu 2"/>
          <p:cNvSpPr>
            <a:spLocks noGrp="1"/>
          </p:cNvSpPr>
          <p:nvPr>
            <p:ph idx="1"/>
          </p:nvPr>
        </p:nvSpPr>
        <p:spPr>
          <a:xfrm>
            <a:off x="646111" y="2953592"/>
            <a:ext cx="9045240" cy="1514530"/>
          </a:xfrm>
        </p:spPr>
        <p:txBody>
          <a:bodyPr/>
          <a:lstStyle/>
          <a:p>
            <a:r>
              <a:rPr lang="tr-TR" dirty="0"/>
              <a:t>Yıldız (Star) Şema</a:t>
            </a:r>
          </a:p>
          <a:p>
            <a:r>
              <a:rPr lang="tr-TR" dirty="0" err="1"/>
              <a:t>Snowflake</a:t>
            </a:r>
            <a:r>
              <a:rPr lang="tr-TR" dirty="0"/>
              <a:t> Şema</a:t>
            </a:r>
          </a:p>
          <a:p>
            <a:r>
              <a:rPr lang="tr-TR" dirty="0"/>
              <a:t>Galaksi (</a:t>
            </a:r>
            <a:r>
              <a:rPr lang="tr-TR" dirty="0" err="1"/>
              <a:t>Galaxy</a:t>
            </a:r>
            <a:r>
              <a:rPr lang="tr-TR" dirty="0"/>
              <a:t>) Şema</a:t>
            </a:r>
          </a:p>
        </p:txBody>
      </p:sp>
      <p:sp>
        <p:nvSpPr>
          <p:cNvPr id="7" name="İçerik Yer Tutucusu 2"/>
          <p:cNvSpPr txBox="1">
            <a:spLocks/>
          </p:cNvSpPr>
          <p:nvPr/>
        </p:nvSpPr>
        <p:spPr>
          <a:xfrm>
            <a:off x="646111" y="1717220"/>
            <a:ext cx="9045240" cy="7168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dirty="0"/>
              <a:t>Veri ambarı modellemenin üç adet çeşidi bulunmaktadır.</a:t>
            </a:r>
          </a:p>
        </p:txBody>
      </p:sp>
    </p:spTree>
    <p:extLst>
      <p:ext uri="{BB962C8B-B14F-4D97-AF65-F5344CB8AC3E}">
        <p14:creationId xmlns:p14="http://schemas.microsoft.com/office/powerpoint/2010/main" val="1980745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Yıldız (Star) Şema</a:t>
            </a:r>
          </a:p>
        </p:txBody>
      </p:sp>
      <p:sp>
        <p:nvSpPr>
          <p:cNvPr id="3" name="İçerik Yer Tutucusu 2"/>
          <p:cNvSpPr>
            <a:spLocks noGrp="1"/>
          </p:cNvSpPr>
          <p:nvPr>
            <p:ph idx="1"/>
          </p:nvPr>
        </p:nvSpPr>
        <p:spPr>
          <a:xfrm>
            <a:off x="646111" y="1197735"/>
            <a:ext cx="9515320" cy="5074276"/>
          </a:xfrm>
        </p:spPr>
        <p:txBody>
          <a:bodyPr>
            <a:normAutofit lnSpcReduction="10000"/>
          </a:bodyPr>
          <a:lstStyle/>
          <a:p>
            <a:r>
              <a:rPr lang="tr-TR" dirty="0"/>
              <a:t>Star şema yapısı veri ambarı modellerinde en çok kullanılan modellerden bir tanesidir. Ana (</a:t>
            </a:r>
            <a:r>
              <a:rPr lang="tr-TR" dirty="0" err="1"/>
              <a:t>fact</a:t>
            </a:r>
            <a:r>
              <a:rPr lang="tr-TR" dirty="0"/>
              <a:t>) tablo ve etrafında bulunan Çap (</a:t>
            </a:r>
            <a:r>
              <a:rPr lang="tr-TR" dirty="0" err="1"/>
              <a:t>dimension</a:t>
            </a:r>
            <a:r>
              <a:rPr lang="tr-TR" dirty="0"/>
              <a:t>) tablolardır.</a:t>
            </a:r>
          </a:p>
          <a:p>
            <a:r>
              <a:rPr lang="tr-TR" dirty="0"/>
              <a:t>Star şema yapıları;</a:t>
            </a:r>
          </a:p>
          <a:p>
            <a:r>
              <a:rPr lang="tr-TR" dirty="0"/>
              <a:t>Kolay anlaşılır analiz edilebilir yapılardır. (Şekilde görüldüğü gibi kolay bir yapısı vardır)</a:t>
            </a:r>
          </a:p>
          <a:p>
            <a:r>
              <a:rPr lang="tr-TR" dirty="0"/>
              <a:t>Basit </a:t>
            </a:r>
            <a:r>
              <a:rPr lang="tr-TR" dirty="0" err="1"/>
              <a:t>sql</a:t>
            </a:r>
            <a:r>
              <a:rPr lang="tr-TR" dirty="0"/>
              <a:t> cümlecikleri ile sorgulama yapmak mümkündür. (Product tablosundan </a:t>
            </a:r>
            <a:r>
              <a:rPr lang="tr-TR" dirty="0" err="1"/>
              <a:t>Job</a:t>
            </a:r>
            <a:r>
              <a:rPr lang="tr-TR" dirty="0"/>
              <a:t> tablosuna nasıl gidileceği rahat bir şekilde görülmektedir. Hangi </a:t>
            </a:r>
            <a:r>
              <a:rPr lang="tr-TR" dirty="0" err="1"/>
              <a:t>Primary</a:t>
            </a:r>
            <a:r>
              <a:rPr lang="tr-TR" dirty="0"/>
              <a:t> </a:t>
            </a:r>
            <a:r>
              <a:rPr lang="tr-TR" dirty="0" err="1"/>
              <a:t>Key</a:t>
            </a:r>
            <a:r>
              <a:rPr lang="tr-TR" dirty="0"/>
              <a:t> veya </a:t>
            </a:r>
            <a:r>
              <a:rPr lang="tr-TR" dirty="0" err="1"/>
              <a:t>Foreign</a:t>
            </a:r>
            <a:r>
              <a:rPr lang="tr-TR" dirty="0"/>
              <a:t> </a:t>
            </a:r>
            <a:r>
              <a:rPr lang="tr-TR" dirty="0" err="1"/>
              <a:t>Key</a:t>
            </a:r>
            <a:r>
              <a:rPr lang="tr-TR" dirty="0"/>
              <a:t> ilişkisi kullanılabileceğim açıkça görülmektedir.)</a:t>
            </a:r>
          </a:p>
          <a:p>
            <a:r>
              <a:rPr lang="tr-TR" dirty="0"/>
              <a:t>Ana tablo boyutları çok büyük olurlar. (</a:t>
            </a:r>
            <a:r>
              <a:rPr lang="tr-TR" dirty="0" err="1"/>
              <a:t>Fact</a:t>
            </a:r>
            <a:r>
              <a:rPr lang="tr-TR" dirty="0"/>
              <a:t> Tablosu büyük olur doğrudur. Çünkü </a:t>
            </a:r>
            <a:r>
              <a:rPr lang="tr-TR" dirty="0" err="1"/>
              <a:t>herşey</a:t>
            </a:r>
            <a:r>
              <a:rPr lang="tr-TR" dirty="0"/>
              <a:t> </a:t>
            </a:r>
            <a:r>
              <a:rPr lang="tr-TR" dirty="0" err="1"/>
              <a:t>sales</a:t>
            </a:r>
            <a:r>
              <a:rPr lang="tr-TR" dirty="0"/>
              <a:t> tablosunda toplanmaktadır)</a:t>
            </a:r>
          </a:p>
          <a:p>
            <a:r>
              <a:rPr lang="tr-TR" dirty="0"/>
              <a:t>Bir çok iş zekası aracı tarafından desteklenir. (OLAP yapısını destekleyen bir çok araç bu star şemasını desteklemektedir)</a:t>
            </a:r>
          </a:p>
          <a:p>
            <a:r>
              <a:rPr lang="tr-TR" dirty="0"/>
              <a:t>Tasarımı uzun sürer. </a:t>
            </a:r>
          </a:p>
          <a:p>
            <a:pPr marL="0" indent="0">
              <a:buNone/>
            </a:pPr>
            <a:endParaRPr lang="tr-TR" dirty="0"/>
          </a:p>
        </p:txBody>
      </p:sp>
    </p:spTree>
    <p:extLst>
      <p:ext uri="{BB962C8B-B14F-4D97-AF65-F5344CB8AC3E}">
        <p14:creationId xmlns:p14="http://schemas.microsoft.com/office/powerpoint/2010/main" val="201640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C:\Users\Talha\Desktop\yıldızşema.png"/>
          <p:cNvPicPr/>
          <p:nvPr/>
        </p:nvPicPr>
        <p:blipFill>
          <a:blip r:embed="rId2">
            <a:extLst>
              <a:ext uri="{28A0092B-C50C-407E-A947-70E740481C1C}">
                <a14:useLocalDpi xmlns:a14="http://schemas.microsoft.com/office/drawing/2010/main" val="0"/>
              </a:ext>
            </a:extLst>
          </a:blip>
          <a:srcRect/>
          <a:stretch>
            <a:fillRect/>
          </a:stretch>
        </p:blipFill>
        <p:spPr bwMode="auto">
          <a:xfrm>
            <a:off x="4613272" y="162768"/>
            <a:ext cx="5176368" cy="3018312"/>
          </a:xfrm>
          <a:prstGeom prst="rect">
            <a:avLst/>
          </a:prstGeom>
          <a:noFill/>
          <a:ln>
            <a:noFill/>
          </a:ln>
        </p:spPr>
      </p:pic>
      <p:pic>
        <p:nvPicPr>
          <p:cNvPr id="9" name="Resim 8" descr="C:\Users\Talha\Desktop\star şema.png"/>
          <p:cNvPicPr/>
          <p:nvPr/>
        </p:nvPicPr>
        <p:blipFill>
          <a:blip r:embed="rId3">
            <a:extLst>
              <a:ext uri="{28A0092B-C50C-407E-A947-70E740481C1C}">
                <a14:useLocalDpi xmlns:a14="http://schemas.microsoft.com/office/drawing/2010/main" val="0"/>
              </a:ext>
            </a:extLst>
          </a:blip>
          <a:srcRect/>
          <a:stretch>
            <a:fillRect/>
          </a:stretch>
        </p:blipFill>
        <p:spPr bwMode="auto">
          <a:xfrm>
            <a:off x="336729" y="162768"/>
            <a:ext cx="4016330" cy="3018312"/>
          </a:xfrm>
          <a:prstGeom prst="rect">
            <a:avLst/>
          </a:prstGeom>
          <a:noFill/>
          <a:ln>
            <a:noFill/>
          </a:ln>
        </p:spPr>
      </p:pic>
      <p:sp>
        <p:nvSpPr>
          <p:cNvPr id="11" name="İçerik Yer Tutucusu 10"/>
          <p:cNvSpPr>
            <a:spLocks noGrp="1"/>
          </p:cNvSpPr>
          <p:nvPr>
            <p:ph idx="1"/>
          </p:nvPr>
        </p:nvSpPr>
        <p:spPr>
          <a:xfrm>
            <a:off x="336729" y="3503052"/>
            <a:ext cx="11086832" cy="3155326"/>
          </a:xfrm>
        </p:spPr>
        <p:txBody>
          <a:bodyPr/>
          <a:lstStyle/>
          <a:p>
            <a:r>
              <a:rPr lang="tr-TR" dirty="0" err="1"/>
              <a:t>Fact</a:t>
            </a:r>
            <a:r>
              <a:rPr lang="tr-TR" dirty="0"/>
              <a:t> tablolar dediği ana tablolardır. Genellikle sayısal ifadelerin tutulduğu tablolardır. </a:t>
            </a:r>
            <a:r>
              <a:rPr lang="tr-TR" dirty="0" err="1"/>
              <a:t>Dimension</a:t>
            </a:r>
            <a:r>
              <a:rPr lang="tr-TR" dirty="0"/>
              <a:t> dediğimiz tablolar daha çok ürünün ayrıntılarının olduğu tablolardır.</a:t>
            </a:r>
          </a:p>
          <a:p>
            <a:r>
              <a:rPr lang="tr-TR" dirty="0" err="1"/>
              <a:t>Fact</a:t>
            </a:r>
            <a:r>
              <a:rPr lang="tr-TR" dirty="0"/>
              <a:t> tablosunda,</a:t>
            </a:r>
          </a:p>
          <a:p>
            <a:r>
              <a:rPr lang="tr-TR" dirty="0"/>
              <a:t>1 </a:t>
            </a:r>
            <a:r>
              <a:rPr lang="tr-TR" dirty="0" err="1"/>
              <a:t>SalesID</a:t>
            </a:r>
            <a:r>
              <a:rPr lang="tr-TR" dirty="0"/>
              <a:t>, 50 </a:t>
            </a:r>
            <a:r>
              <a:rPr lang="tr-TR" dirty="0" err="1"/>
              <a:t>productID</a:t>
            </a:r>
            <a:r>
              <a:rPr lang="tr-TR" dirty="0"/>
              <a:t>, 20 </a:t>
            </a:r>
            <a:r>
              <a:rPr lang="tr-TR" dirty="0" err="1"/>
              <a:t>timeID</a:t>
            </a:r>
            <a:r>
              <a:rPr lang="tr-TR" dirty="0"/>
              <a:t>, 30 </a:t>
            </a:r>
            <a:r>
              <a:rPr lang="tr-TR" dirty="0" err="1"/>
              <a:t>jobID</a:t>
            </a:r>
            <a:r>
              <a:rPr lang="tr-TR" dirty="0"/>
              <a:t>, 10 </a:t>
            </a:r>
            <a:r>
              <a:rPr lang="tr-TR" dirty="0" err="1"/>
              <a:t>customerID</a:t>
            </a:r>
            <a:r>
              <a:rPr lang="tr-TR" dirty="0"/>
              <a:t> anlamına geliyor. Bunlar </a:t>
            </a:r>
            <a:r>
              <a:rPr lang="tr-TR" dirty="0" err="1"/>
              <a:t>Sales</a:t>
            </a:r>
            <a:r>
              <a:rPr lang="tr-TR" dirty="0"/>
              <a:t> tablosunda tutulanlar. </a:t>
            </a:r>
          </a:p>
          <a:p>
            <a:r>
              <a:rPr lang="tr-TR" dirty="0" err="1"/>
              <a:t>Dimension</a:t>
            </a:r>
            <a:r>
              <a:rPr lang="tr-TR" dirty="0"/>
              <a:t> tablosunda ise, </a:t>
            </a:r>
          </a:p>
          <a:p>
            <a:r>
              <a:rPr lang="tr-TR" dirty="0" err="1"/>
              <a:t>Procut</a:t>
            </a:r>
            <a:r>
              <a:rPr lang="tr-TR" dirty="0"/>
              <a:t> tablosunda 50 </a:t>
            </a:r>
            <a:r>
              <a:rPr lang="tr-TR" dirty="0" err="1"/>
              <a:t>nolu</a:t>
            </a:r>
            <a:r>
              <a:rPr lang="tr-TR" dirty="0"/>
              <a:t> </a:t>
            </a:r>
            <a:r>
              <a:rPr lang="tr-TR" dirty="0" err="1"/>
              <a:t>productID</a:t>
            </a:r>
            <a:r>
              <a:rPr lang="tr-TR" dirty="0"/>
              <a:t> renk = Beyaz Araba fiyat  = 10000, Kilosu = 1000 detaylar bulunur.</a:t>
            </a:r>
          </a:p>
          <a:p>
            <a:endParaRPr lang="tr-TR" dirty="0"/>
          </a:p>
        </p:txBody>
      </p:sp>
    </p:spTree>
    <p:extLst>
      <p:ext uri="{BB962C8B-B14F-4D97-AF65-F5344CB8AC3E}">
        <p14:creationId xmlns:p14="http://schemas.microsoft.com/office/powerpoint/2010/main" val="3369545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Kar Tanesi (</a:t>
            </a:r>
            <a:r>
              <a:rPr lang="tr-TR" dirty="0" err="1"/>
              <a:t>Snowflake</a:t>
            </a:r>
            <a:r>
              <a:rPr lang="tr-TR" dirty="0"/>
              <a:t>) Şema</a:t>
            </a:r>
          </a:p>
        </p:txBody>
      </p:sp>
      <p:sp>
        <p:nvSpPr>
          <p:cNvPr id="3" name="İçerik Yer Tutucusu 2"/>
          <p:cNvSpPr>
            <a:spLocks noGrp="1"/>
          </p:cNvSpPr>
          <p:nvPr>
            <p:ph idx="1"/>
          </p:nvPr>
        </p:nvSpPr>
        <p:spPr>
          <a:xfrm>
            <a:off x="646111" y="1360480"/>
            <a:ext cx="9375820" cy="3165615"/>
          </a:xfrm>
        </p:spPr>
        <p:txBody>
          <a:bodyPr>
            <a:normAutofit fontScale="92500" lnSpcReduction="10000"/>
          </a:bodyPr>
          <a:lstStyle/>
          <a:p>
            <a:r>
              <a:rPr lang="tr-TR" dirty="0"/>
              <a:t>Star şemadan daha karmaşık veri ambarı sistemlerinde kullanılan bu modelde çokça </a:t>
            </a:r>
            <a:r>
              <a:rPr lang="tr-TR" dirty="0" err="1"/>
              <a:t>normalizasyona</a:t>
            </a:r>
            <a:r>
              <a:rPr lang="tr-TR" dirty="0"/>
              <a:t> ihtiyacınız varsa kullanabilirsiniz. </a:t>
            </a:r>
          </a:p>
          <a:p>
            <a:pPr marL="0" indent="0">
              <a:buNone/>
            </a:pPr>
            <a:r>
              <a:rPr lang="tr-TR" dirty="0"/>
              <a:t>Biraz yakından incelenirse aslında temelinde yıldız şema modelinin kullanıldığını görebiliriz. Burada çap (</a:t>
            </a:r>
            <a:r>
              <a:rPr lang="tr-TR" dirty="0" err="1"/>
              <a:t>dimension</a:t>
            </a:r>
            <a:r>
              <a:rPr lang="tr-TR" dirty="0"/>
              <a:t>) tabloların bir ya da birden çok </a:t>
            </a:r>
            <a:r>
              <a:rPr lang="tr-TR" dirty="0" err="1"/>
              <a:t>normalizasyona</a:t>
            </a:r>
            <a:r>
              <a:rPr lang="tr-TR" dirty="0"/>
              <a:t> tabi tutulduğunu görebilirsiniz. Bu şemanın avantajları disk depolama gereksinimleri küçültür ve </a:t>
            </a:r>
            <a:r>
              <a:rPr lang="tr-TR" dirty="0" err="1"/>
              <a:t>lookup</a:t>
            </a:r>
            <a:r>
              <a:rPr lang="tr-TR" dirty="0"/>
              <a:t> tabloları olduğu için </a:t>
            </a:r>
            <a:r>
              <a:rPr lang="tr-TR" dirty="0" err="1"/>
              <a:t>sql</a:t>
            </a:r>
            <a:r>
              <a:rPr lang="tr-TR" dirty="0"/>
              <a:t> sorgularına hızlı aksiyon verir. Fakat veriye ulaşmak star şemaya göre zordur. </a:t>
            </a:r>
          </a:p>
          <a:p>
            <a:r>
              <a:rPr lang="tr-TR" dirty="0" err="1"/>
              <a:t>Lookup</a:t>
            </a:r>
            <a:r>
              <a:rPr lang="tr-TR" dirty="0"/>
              <a:t> tabloları tanım tablolarıdır. Yani </a:t>
            </a:r>
          </a:p>
          <a:p>
            <a:pPr marL="0" indent="0">
              <a:buNone/>
            </a:pPr>
            <a:r>
              <a:rPr lang="tr-TR" dirty="0"/>
              <a:t>1 yurtdışı 2 yurtiçi, 1 evli 2 bekar Gibi tanım tabloları </a:t>
            </a:r>
            <a:r>
              <a:rPr lang="tr-TR" dirty="0" err="1"/>
              <a:t>dimensionlara</a:t>
            </a:r>
            <a:r>
              <a:rPr lang="tr-TR" dirty="0"/>
              <a:t> bağlı </a:t>
            </a:r>
            <a:r>
              <a:rPr lang="tr-TR" dirty="0" err="1"/>
              <a:t>lookuplardır</a:t>
            </a:r>
            <a:r>
              <a:rPr lang="tr-TR" dirty="0"/>
              <a:t>.</a:t>
            </a:r>
          </a:p>
          <a:p>
            <a:endParaRPr lang="tr-TR" dirty="0"/>
          </a:p>
        </p:txBody>
      </p:sp>
      <p:pic>
        <p:nvPicPr>
          <p:cNvPr id="6" name="Resim 5" descr="C:\Users\Talha\Desktop\kar tanesi.png"/>
          <p:cNvPicPr/>
          <p:nvPr/>
        </p:nvPicPr>
        <p:blipFill>
          <a:blip r:embed="rId2">
            <a:extLst>
              <a:ext uri="{28A0092B-C50C-407E-A947-70E740481C1C}">
                <a14:useLocalDpi xmlns:a14="http://schemas.microsoft.com/office/drawing/2010/main" val="0"/>
              </a:ext>
            </a:extLst>
          </a:blip>
          <a:srcRect/>
          <a:stretch>
            <a:fillRect/>
          </a:stretch>
        </p:blipFill>
        <p:spPr bwMode="auto">
          <a:xfrm>
            <a:off x="8576945" y="4688840"/>
            <a:ext cx="3615055" cy="2169160"/>
          </a:xfrm>
          <a:prstGeom prst="rect">
            <a:avLst/>
          </a:prstGeom>
          <a:noFill/>
          <a:ln>
            <a:noFill/>
          </a:ln>
        </p:spPr>
      </p:pic>
      <p:pic>
        <p:nvPicPr>
          <p:cNvPr id="7" name="Resim 6" descr="C:\Users\Talha\Desktop\Snowflake Şema.png"/>
          <p:cNvPicPr/>
          <p:nvPr/>
        </p:nvPicPr>
        <p:blipFill>
          <a:blip r:embed="rId3">
            <a:extLst>
              <a:ext uri="{28A0092B-C50C-407E-A947-70E740481C1C}">
                <a14:useLocalDpi xmlns:a14="http://schemas.microsoft.com/office/drawing/2010/main" val="0"/>
              </a:ext>
            </a:extLst>
          </a:blip>
          <a:srcRect/>
          <a:stretch>
            <a:fillRect/>
          </a:stretch>
        </p:blipFill>
        <p:spPr bwMode="auto">
          <a:xfrm>
            <a:off x="0" y="4688840"/>
            <a:ext cx="6362163" cy="2169159"/>
          </a:xfrm>
          <a:prstGeom prst="rect">
            <a:avLst/>
          </a:prstGeom>
          <a:noFill/>
          <a:ln>
            <a:noFill/>
          </a:ln>
        </p:spPr>
      </p:pic>
    </p:spTree>
    <p:extLst>
      <p:ext uri="{BB962C8B-B14F-4D97-AF65-F5344CB8AC3E}">
        <p14:creationId xmlns:p14="http://schemas.microsoft.com/office/powerpoint/2010/main" val="48563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Galaksi (</a:t>
            </a:r>
            <a:r>
              <a:rPr lang="tr-TR" dirty="0" err="1"/>
              <a:t>Galaxy</a:t>
            </a:r>
            <a:r>
              <a:rPr lang="tr-TR" dirty="0"/>
              <a:t>) Şema</a:t>
            </a:r>
          </a:p>
        </p:txBody>
      </p:sp>
      <p:sp>
        <p:nvSpPr>
          <p:cNvPr id="3" name="İçerik Yer Tutucusu 2"/>
          <p:cNvSpPr>
            <a:spLocks noGrp="1"/>
          </p:cNvSpPr>
          <p:nvPr>
            <p:ph idx="1"/>
          </p:nvPr>
        </p:nvSpPr>
        <p:spPr>
          <a:xfrm>
            <a:off x="646111" y="1486248"/>
            <a:ext cx="9045240" cy="1179680"/>
          </a:xfrm>
        </p:spPr>
        <p:txBody>
          <a:bodyPr/>
          <a:lstStyle/>
          <a:p>
            <a:r>
              <a:rPr lang="tr-TR" dirty="0"/>
              <a:t>Galaksi Şeması, karmaşık uygulamalarda boyut tablolarını paylaşmak için birden çok gerçek tabloya gerek duyulan tasarımdır. Galaksi şeması, takımyıldızı  (</a:t>
            </a:r>
            <a:r>
              <a:rPr lang="tr-TR" dirty="0" err="1"/>
              <a:t>Fact</a:t>
            </a:r>
            <a:r>
              <a:rPr lang="tr-TR" dirty="0"/>
              <a:t> </a:t>
            </a:r>
            <a:r>
              <a:rPr lang="tr-TR" dirty="0" err="1"/>
              <a:t>Constellation</a:t>
            </a:r>
            <a:r>
              <a:rPr lang="tr-TR" dirty="0"/>
              <a:t>) şeması olarak da bilinir.</a:t>
            </a:r>
          </a:p>
        </p:txBody>
      </p:sp>
      <p:pic>
        <p:nvPicPr>
          <p:cNvPr id="6" name="Resim 5" descr="C:\Users\Talha\Desktop\galaksi şema.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2954441"/>
            <a:ext cx="5760720" cy="3465195"/>
          </a:xfrm>
          <a:prstGeom prst="rect">
            <a:avLst/>
          </a:prstGeom>
          <a:noFill/>
          <a:ln>
            <a:noFill/>
          </a:ln>
        </p:spPr>
      </p:pic>
    </p:spTree>
    <p:extLst>
      <p:ext uri="{BB962C8B-B14F-4D97-AF65-F5344CB8AC3E}">
        <p14:creationId xmlns:p14="http://schemas.microsoft.com/office/powerpoint/2010/main" val="3683792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Fact</a:t>
            </a:r>
            <a:r>
              <a:rPr lang="tr-TR" dirty="0"/>
              <a:t> Tablo ve </a:t>
            </a:r>
            <a:r>
              <a:rPr lang="tr-TR" dirty="0" err="1"/>
              <a:t>Dimension</a:t>
            </a:r>
            <a:endParaRPr lang="tr-TR" dirty="0"/>
          </a:p>
        </p:txBody>
      </p:sp>
      <p:sp>
        <p:nvSpPr>
          <p:cNvPr id="10" name="İçerik Yer Tutucusu 9"/>
          <p:cNvSpPr>
            <a:spLocks noGrp="1"/>
          </p:cNvSpPr>
          <p:nvPr>
            <p:ph idx="1"/>
          </p:nvPr>
        </p:nvSpPr>
        <p:spPr>
          <a:xfrm>
            <a:off x="646110" y="5962918"/>
            <a:ext cx="8946541" cy="568816"/>
          </a:xfrm>
        </p:spPr>
        <p:txBody>
          <a:bodyPr>
            <a:normAutofit fontScale="92500"/>
          </a:bodyPr>
          <a:lstStyle/>
          <a:p>
            <a:r>
              <a:rPr lang="tr-TR" dirty="0"/>
              <a:t>Ortada bir adet </a:t>
            </a:r>
            <a:r>
              <a:rPr lang="tr-TR" dirty="0" err="1"/>
              <a:t>Fact</a:t>
            </a:r>
            <a:r>
              <a:rPr lang="tr-TR" dirty="0"/>
              <a:t> tablo etrafında </a:t>
            </a:r>
            <a:r>
              <a:rPr lang="tr-TR" dirty="0" err="1"/>
              <a:t>Dimension</a:t>
            </a:r>
            <a:r>
              <a:rPr lang="tr-TR" dirty="0"/>
              <a:t> tabloları bulunmaktadır.</a:t>
            </a:r>
          </a:p>
          <a:p>
            <a:endParaRPr lang="tr-TR" dirty="0"/>
          </a:p>
        </p:txBody>
      </p:sp>
      <p:pic>
        <p:nvPicPr>
          <p:cNvPr id="7" name="Resim 6" descr="C:\Users\Talha\Desktop\fact ve dimension.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1271095"/>
            <a:ext cx="9528199" cy="4266820"/>
          </a:xfrm>
          <a:prstGeom prst="rect">
            <a:avLst/>
          </a:prstGeom>
          <a:noFill/>
          <a:ln>
            <a:noFill/>
          </a:ln>
        </p:spPr>
      </p:pic>
    </p:spTree>
    <p:extLst>
      <p:ext uri="{BB962C8B-B14F-4D97-AF65-F5344CB8AC3E}">
        <p14:creationId xmlns:p14="http://schemas.microsoft.com/office/powerpoint/2010/main" val="702212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10648661" cy="745017"/>
          </a:xfrm>
        </p:spPr>
        <p:txBody>
          <a:bodyPr/>
          <a:lstStyle/>
          <a:p>
            <a:r>
              <a:rPr lang="tr-TR" sz="4000" dirty="0"/>
              <a:t>Hatırlatma (Tablolar arasında verileri alma)</a:t>
            </a:r>
          </a:p>
        </p:txBody>
      </p:sp>
      <p:sp>
        <p:nvSpPr>
          <p:cNvPr id="3" name="İçerik Yer Tutucusu 2"/>
          <p:cNvSpPr>
            <a:spLocks noGrp="1"/>
          </p:cNvSpPr>
          <p:nvPr>
            <p:ph idx="1"/>
          </p:nvPr>
        </p:nvSpPr>
        <p:spPr>
          <a:xfrm>
            <a:off x="646111" y="1486247"/>
            <a:ext cx="9045240" cy="1527409"/>
          </a:xfrm>
        </p:spPr>
        <p:txBody>
          <a:bodyPr/>
          <a:lstStyle/>
          <a:p>
            <a:r>
              <a:rPr lang="tr-TR" dirty="0"/>
              <a:t>Select </a:t>
            </a:r>
            <a:r>
              <a:rPr lang="tr-TR" dirty="0" err="1"/>
              <a:t>sum</a:t>
            </a:r>
            <a:r>
              <a:rPr lang="tr-TR" dirty="0"/>
              <a:t> (</a:t>
            </a:r>
            <a:r>
              <a:rPr lang="tr-TR" dirty="0" err="1"/>
              <a:t>amount_sold</a:t>
            </a:r>
            <a:r>
              <a:rPr lang="tr-TR" dirty="0"/>
              <a:t>) </a:t>
            </a:r>
            <a:r>
              <a:rPr lang="tr-TR" dirty="0" err="1"/>
              <a:t>from</a:t>
            </a:r>
            <a:r>
              <a:rPr lang="tr-TR" dirty="0"/>
              <a:t> </a:t>
            </a:r>
            <a:r>
              <a:rPr lang="tr-TR" dirty="0" err="1"/>
              <a:t>sales</a:t>
            </a:r>
            <a:r>
              <a:rPr lang="tr-TR" dirty="0"/>
              <a:t> s, </a:t>
            </a:r>
            <a:r>
              <a:rPr lang="tr-TR" dirty="0" err="1"/>
              <a:t>products</a:t>
            </a:r>
            <a:r>
              <a:rPr lang="tr-TR" dirty="0"/>
              <a:t> p </a:t>
            </a:r>
            <a:r>
              <a:rPr lang="tr-TR" dirty="0" err="1"/>
              <a:t>where</a:t>
            </a:r>
            <a:r>
              <a:rPr lang="tr-TR" dirty="0"/>
              <a:t> .</a:t>
            </a:r>
            <a:r>
              <a:rPr lang="tr-TR" dirty="0" err="1"/>
              <a:t>Prod_id</a:t>
            </a:r>
            <a:r>
              <a:rPr lang="tr-TR" dirty="0"/>
              <a:t> = </a:t>
            </a:r>
            <a:r>
              <a:rPr lang="tr-TR" dirty="0" err="1"/>
              <a:t>p.Prod_id</a:t>
            </a:r>
            <a:r>
              <a:rPr lang="tr-TR" dirty="0"/>
              <a:t> </a:t>
            </a:r>
            <a:r>
              <a:rPr lang="tr-TR" dirty="0" err="1"/>
              <a:t>and</a:t>
            </a:r>
            <a:r>
              <a:rPr lang="tr-TR" dirty="0"/>
              <a:t> </a:t>
            </a:r>
            <a:r>
              <a:rPr lang="tr-TR" dirty="0" err="1"/>
              <a:t>p.prod_id</a:t>
            </a:r>
            <a:r>
              <a:rPr lang="tr-TR" dirty="0"/>
              <a:t>=13</a:t>
            </a:r>
          </a:p>
          <a:p>
            <a:r>
              <a:rPr lang="tr-TR" dirty="0"/>
              <a:t>13 </a:t>
            </a:r>
            <a:r>
              <a:rPr lang="tr-TR" dirty="0" err="1"/>
              <a:t>nolu</a:t>
            </a:r>
            <a:r>
              <a:rPr lang="tr-TR" dirty="0"/>
              <a:t> ürünün bütün satışlarının toplamını.</a:t>
            </a:r>
          </a:p>
        </p:txBody>
      </p:sp>
      <p:pic>
        <p:nvPicPr>
          <p:cNvPr id="6" name="Resim 5" descr="C:\Users\Talha\Desktop\nekadarsatış.png"/>
          <p:cNvPicPr/>
          <p:nvPr/>
        </p:nvPicPr>
        <p:blipFill>
          <a:blip r:embed="rId2">
            <a:extLst>
              <a:ext uri="{28A0092B-C50C-407E-A947-70E740481C1C}">
                <a14:useLocalDpi xmlns:a14="http://schemas.microsoft.com/office/drawing/2010/main" val="0"/>
              </a:ext>
            </a:extLst>
          </a:blip>
          <a:srcRect/>
          <a:stretch>
            <a:fillRect/>
          </a:stretch>
        </p:blipFill>
        <p:spPr bwMode="auto">
          <a:xfrm>
            <a:off x="646111" y="3336846"/>
            <a:ext cx="4895850" cy="1495425"/>
          </a:xfrm>
          <a:prstGeom prst="rect">
            <a:avLst/>
          </a:prstGeom>
          <a:noFill/>
          <a:ln>
            <a:noFill/>
          </a:ln>
        </p:spPr>
      </p:pic>
    </p:spTree>
    <p:extLst>
      <p:ext uri="{BB962C8B-B14F-4D97-AF65-F5344CB8AC3E}">
        <p14:creationId xmlns:p14="http://schemas.microsoft.com/office/powerpoint/2010/main" val="3931993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Hatırlatma 2:</a:t>
            </a:r>
          </a:p>
        </p:txBody>
      </p:sp>
      <p:sp>
        <p:nvSpPr>
          <p:cNvPr id="3" name="İçerik Yer Tutucusu 2"/>
          <p:cNvSpPr>
            <a:spLocks noGrp="1"/>
          </p:cNvSpPr>
          <p:nvPr>
            <p:ph idx="1"/>
          </p:nvPr>
        </p:nvSpPr>
        <p:spPr>
          <a:xfrm>
            <a:off x="646110" y="1486247"/>
            <a:ext cx="9404723" cy="2557719"/>
          </a:xfrm>
        </p:spPr>
        <p:txBody>
          <a:bodyPr>
            <a:normAutofit fontScale="92500" lnSpcReduction="10000"/>
          </a:bodyPr>
          <a:lstStyle/>
          <a:p>
            <a:r>
              <a:rPr lang="tr-TR" dirty="0"/>
              <a:t>Peki hangi müşterilere sattığımı bulabilmek için Kadın ? , Erkek ?</a:t>
            </a:r>
          </a:p>
          <a:p>
            <a:pPr marL="0" indent="0">
              <a:buNone/>
            </a:pPr>
            <a:endParaRPr lang="tr-TR" dirty="0"/>
          </a:p>
          <a:p>
            <a:pPr marL="0" indent="0">
              <a:buNone/>
            </a:pPr>
            <a:r>
              <a:rPr lang="tr-TR" dirty="0"/>
              <a:t>	Select </a:t>
            </a:r>
            <a:r>
              <a:rPr lang="tr-TR" dirty="0" err="1"/>
              <a:t>Cust_Gender,sum</a:t>
            </a:r>
            <a:r>
              <a:rPr lang="tr-TR" dirty="0"/>
              <a:t> (</a:t>
            </a:r>
            <a:r>
              <a:rPr lang="tr-TR" dirty="0" err="1"/>
              <a:t>amount_sold</a:t>
            </a:r>
            <a:r>
              <a:rPr lang="tr-TR" dirty="0"/>
              <a:t>) </a:t>
            </a:r>
            <a:r>
              <a:rPr lang="tr-TR" dirty="0" err="1"/>
              <a:t>from</a:t>
            </a:r>
            <a:r>
              <a:rPr lang="tr-TR" dirty="0"/>
              <a:t> </a:t>
            </a:r>
            <a:r>
              <a:rPr lang="tr-TR" dirty="0" err="1"/>
              <a:t>sales</a:t>
            </a:r>
            <a:r>
              <a:rPr lang="tr-TR" dirty="0"/>
              <a:t> s, </a:t>
            </a:r>
            <a:r>
              <a:rPr lang="tr-TR" dirty="0" err="1"/>
              <a:t>products</a:t>
            </a:r>
            <a:r>
              <a:rPr lang="tr-TR" dirty="0"/>
              <a:t> p, </a:t>
            </a:r>
            <a:r>
              <a:rPr lang="tr-TR" dirty="0" err="1"/>
              <a:t>customers</a:t>
            </a:r>
            <a:r>
              <a:rPr lang="tr-TR" dirty="0"/>
              <a:t> c</a:t>
            </a:r>
          </a:p>
          <a:p>
            <a:pPr marL="0" indent="0">
              <a:buNone/>
            </a:pPr>
            <a:r>
              <a:rPr lang="tr-TR" dirty="0"/>
              <a:t>	</a:t>
            </a:r>
            <a:r>
              <a:rPr lang="tr-TR" dirty="0" err="1"/>
              <a:t>where</a:t>
            </a:r>
            <a:r>
              <a:rPr lang="tr-TR" dirty="0"/>
              <a:t> .</a:t>
            </a:r>
            <a:r>
              <a:rPr lang="tr-TR" dirty="0" err="1"/>
              <a:t>Prod_id</a:t>
            </a:r>
            <a:r>
              <a:rPr lang="tr-TR" dirty="0"/>
              <a:t> = </a:t>
            </a:r>
            <a:r>
              <a:rPr lang="tr-TR" dirty="0" err="1"/>
              <a:t>p.Prod_id</a:t>
            </a:r>
            <a:r>
              <a:rPr lang="tr-TR" dirty="0"/>
              <a:t> </a:t>
            </a:r>
            <a:r>
              <a:rPr lang="tr-TR" dirty="0" err="1"/>
              <a:t>and</a:t>
            </a:r>
            <a:r>
              <a:rPr lang="tr-TR" dirty="0"/>
              <a:t> </a:t>
            </a:r>
            <a:r>
              <a:rPr lang="tr-TR" dirty="0" err="1"/>
              <a:t>s.Cust_id</a:t>
            </a:r>
            <a:r>
              <a:rPr lang="tr-TR" dirty="0"/>
              <a:t> = </a:t>
            </a:r>
            <a:r>
              <a:rPr lang="tr-TR" dirty="0" err="1"/>
              <a:t>c.Cust_id</a:t>
            </a:r>
            <a:endParaRPr lang="tr-TR" dirty="0"/>
          </a:p>
          <a:p>
            <a:pPr marL="0" indent="0">
              <a:buNone/>
            </a:pPr>
            <a:r>
              <a:rPr lang="tr-TR" dirty="0"/>
              <a:t>	</a:t>
            </a:r>
            <a:r>
              <a:rPr lang="tr-TR" dirty="0" err="1"/>
              <a:t>and</a:t>
            </a:r>
            <a:r>
              <a:rPr lang="tr-TR" dirty="0"/>
              <a:t> </a:t>
            </a:r>
            <a:r>
              <a:rPr lang="tr-TR" dirty="0" err="1"/>
              <a:t>p.prod_id</a:t>
            </a:r>
            <a:r>
              <a:rPr lang="tr-TR" dirty="0"/>
              <a:t>=13</a:t>
            </a:r>
          </a:p>
          <a:p>
            <a:pPr marL="0" indent="0">
              <a:buNone/>
            </a:pPr>
            <a:r>
              <a:rPr lang="tr-TR" dirty="0"/>
              <a:t>	</a:t>
            </a:r>
            <a:r>
              <a:rPr lang="tr-TR" dirty="0" err="1"/>
              <a:t>group</a:t>
            </a:r>
            <a:r>
              <a:rPr lang="tr-TR" dirty="0"/>
              <a:t> </a:t>
            </a:r>
            <a:r>
              <a:rPr lang="tr-TR" dirty="0" err="1"/>
              <a:t>by</a:t>
            </a:r>
            <a:r>
              <a:rPr lang="tr-TR" dirty="0"/>
              <a:t> </a:t>
            </a:r>
            <a:r>
              <a:rPr lang="tr-TR" dirty="0" err="1"/>
              <a:t>Cust_Gender</a:t>
            </a:r>
            <a:endParaRPr lang="tr-TR" dirty="0"/>
          </a:p>
        </p:txBody>
      </p:sp>
      <p:pic>
        <p:nvPicPr>
          <p:cNvPr id="6" name="Resim 5" descr="C:\Users\Talha\Desktop\kadın erkek.png"/>
          <p:cNvPicPr/>
          <p:nvPr/>
        </p:nvPicPr>
        <p:blipFill>
          <a:blip r:embed="rId2">
            <a:extLst>
              <a:ext uri="{28A0092B-C50C-407E-A947-70E740481C1C}">
                <a14:useLocalDpi xmlns:a14="http://schemas.microsoft.com/office/drawing/2010/main" val="0"/>
              </a:ext>
            </a:extLst>
          </a:blip>
          <a:srcRect/>
          <a:stretch>
            <a:fillRect/>
          </a:stretch>
        </p:blipFill>
        <p:spPr bwMode="auto">
          <a:xfrm>
            <a:off x="646110" y="4332478"/>
            <a:ext cx="9404723" cy="2222868"/>
          </a:xfrm>
          <a:prstGeom prst="rect">
            <a:avLst/>
          </a:prstGeom>
          <a:noFill/>
          <a:ln>
            <a:noFill/>
          </a:ln>
        </p:spPr>
      </p:pic>
    </p:spTree>
    <p:extLst>
      <p:ext uri="{BB962C8B-B14F-4D97-AF65-F5344CB8AC3E}">
        <p14:creationId xmlns:p14="http://schemas.microsoft.com/office/powerpoint/2010/main" val="663120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Hatırlatma 3:</a:t>
            </a:r>
          </a:p>
        </p:txBody>
      </p:sp>
      <p:sp>
        <p:nvSpPr>
          <p:cNvPr id="3" name="İçerik Yer Tutucusu 2"/>
          <p:cNvSpPr>
            <a:spLocks noGrp="1"/>
          </p:cNvSpPr>
          <p:nvPr>
            <p:ph idx="1"/>
          </p:nvPr>
        </p:nvSpPr>
        <p:spPr>
          <a:xfrm>
            <a:off x="646111" y="1486247"/>
            <a:ext cx="9045240" cy="548615"/>
          </a:xfrm>
        </p:spPr>
        <p:txBody>
          <a:bodyPr/>
          <a:lstStyle/>
          <a:p>
            <a:r>
              <a:rPr lang="tr-TR" dirty="0"/>
              <a:t>evli , bekar?</a:t>
            </a:r>
          </a:p>
          <a:p>
            <a:pPr marL="0" indent="0">
              <a:buNone/>
            </a:pPr>
            <a:endParaRPr lang="tr-TR" dirty="0"/>
          </a:p>
        </p:txBody>
      </p:sp>
      <p:sp>
        <p:nvSpPr>
          <p:cNvPr id="5" name="İçerik Yer Tutucusu 2"/>
          <p:cNvSpPr txBox="1">
            <a:spLocks/>
          </p:cNvSpPr>
          <p:nvPr/>
        </p:nvSpPr>
        <p:spPr>
          <a:xfrm>
            <a:off x="0" y="2323374"/>
            <a:ext cx="12191999" cy="2750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dirty="0"/>
              <a:t>	Select </a:t>
            </a:r>
            <a:r>
              <a:rPr lang="tr-TR" dirty="0" err="1"/>
              <a:t>Cust_Gender</a:t>
            </a:r>
            <a:r>
              <a:rPr lang="tr-TR" dirty="0"/>
              <a:t>, </a:t>
            </a:r>
            <a:r>
              <a:rPr lang="tr-TR" dirty="0" err="1"/>
              <a:t>Cust_Marital_Status</a:t>
            </a:r>
            <a:r>
              <a:rPr lang="tr-TR" dirty="0"/>
              <a:t> ,</a:t>
            </a:r>
            <a:r>
              <a:rPr lang="tr-TR" dirty="0" err="1"/>
              <a:t>sum</a:t>
            </a:r>
            <a:r>
              <a:rPr lang="tr-TR" dirty="0"/>
              <a:t> (</a:t>
            </a:r>
            <a:r>
              <a:rPr lang="tr-TR" dirty="0" err="1"/>
              <a:t>amount_sold</a:t>
            </a:r>
            <a:r>
              <a:rPr lang="tr-TR" dirty="0"/>
              <a:t>) </a:t>
            </a:r>
            <a:r>
              <a:rPr lang="tr-TR" dirty="0" err="1"/>
              <a:t>from</a:t>
            </a:r>
            <a:r>
              <a:rPr lang="tr-TR" dirty="0"/>
              <a:t> </a:t>
            </a:r>
            <a:r>
              <a:rPr lang="tr-TR" dirty="0" err="1"/>
              <a:t>sales</a:t>
            </a:r>
            <a:r>
              <a:rPr lang="tr-TR" dirty="0"/>
              <a:t> s, </a:t>
            </a:r>
            <a:r>
              <a:rPr lang="tr-TR" dirty="0" err="1"/>
              <a:t>products</a:t>
            </a:r>
            <a:r>
              <a:rPr lang="tr-TR" dirty="0"/>
              <a:t> p, </a:t>
            </a:r>
            <a:r>
              <a:rPr lang="tr-TR" dirty="0" err="1"/>
              <a:t>custom</a:t>
            </a:r>
            <a:r>
              <a:rPr lang="tr-TR" dirty="0"/>
              <a:t> </a:t>
            </a:r>
            <a:r>
              <a:rPr lang="tr-TR" dirty="0" err="1"/>
              <a:t>ers</a:t>
            </a:r>
            <a:r>
              <a:rPr lang="tr-TR" dirty="0"/>
              <a:t> c</a:t>
            </a:r>
          </a:p>
          <a:p>
            <a:pPr marL="0" indent="0">
              <a:buNone/>
            </a:pPr>
            <a:r>
              <a:rPr lang="tr-TR" dirty="0"/>
              <a:t>	</a:t>
            </a:r>
            <a:r>
              <a:rPr lang="tr-TR" dirty="0" err="1"/>
              <a:t>where</a:t>
            </a:r>
            <a:r>
              <a:rPr lang="tr-TR" dirty="0"/>
              <a:t> .</a:t>
            </a:r>
            <a:r>
              <a:rPr lang="tr-TR" dirty="0" err="1"/>
              <a:t>Prod_id</a:t>
            </a:r>
            <a:r>
              <a:rPr lang="tr-TR" dirty="0"/>
              <a:t> = </a:t>
            </a:r>
            <a:r>
              <a:rPr lang="tr-TR" dirty="0" err="1"/>
              <a:t>p.Prod_id</a:t>
            </a:r>
            <a:r>
              <a:rPr lang="tr-TR" dirty="0"/>
              <a:t> </a:t>
            </a:r>
            <a:r>
              <a:rPr lang="tr-TR" dirty="0" err="1"/>
              <a:t>and</a:t>
            </a:r>
            <a:r>
              <a:rPr lang="tr-TR" dirty="0"/>
              <a:t> </a:t>
            </a:r>
            <a:r>
              <a:rPr lang="tr-TR" dirty="0" err="1"/>
              <a:t>s.Cust_id</a:t>
            </a:r>
            <a:r>
              <a:rPr lang="tr-TR" dirty="0"/>
              <a:t> = </a:t>
            </a:r>
            <a:r>
              <a:rPr lang="tr-TR" dirty="0" err="1"/>
              <a:t>c.Cust_id</a:t>
            </a:r>
            <a:endParaRPr lang="tr-TR" dirty="0"/>
          </a:p>
          <a:p>
            <a:pPr marL="0" indent="0">
              <a:buNone/>
            </a:pPr>
            <a:r>
              <a:rPr lang="tr-TR" dirty="0"/>
              <a:t>	</a:t>
            </a:r>
            <a:r>
              <a:rPr lang="tr-TR" dirty="0" err="1"/>
              <a:t>and</a:t>
            </a:r>
            <a:r>
              <a:rPr lang="tr-TR" dirty="0"/>
              <a:t> </a:t>
            </a:r>
            <a:r>
              <a:rPr lang="tr-TR" dirty="0" err="1"/>
              <a:t>p.prod_id</a:t>
            </a:r>
            <a:r>
              <a:rPr lang="tr-TR" dirty="0"/>
              <a:t>=13</a:t>
            </a:r>
          </a:p>
          <a:p>
            <a:pPr marL="0" indent="0">
              <a:buNone/>
            </a:pPr>
            <a:r>
              <a:rPr lang="tr-TR" dirty="0"/>
              <a:t>	</a:t>
            </a:r>
            <a:r>
              <a:rPr lang="tr-TR" dirty="0" err="1"/>
              <a:t>group</a:t>
            </a:r>
            <a:r>
              <a:rPr lang="tr-TR" dirty="0"/>
              <a:t> </a:t>
            </a:r>
            <a:r>
              <a:rPr lang="tr-TR" dirty="0" err="1"/>
              <a:t>by</a:t>
            </a:r>
            <a:r>
              <a:rPr lang="tr-TR" dirty="0"/>
              <a:t> </a:t>
            </a:r>
            <a:r>
              <a:rPr lang="tr-TR" dirty="0" err="1"/>
              <a:t>Cust_Gender,Cust_Marital_Status</a:t>
            </a:r>
            <a:endParaRPr lang="tr-TR" dirty="0"/>
          </a:p>
        </p:txBody>
      </p:sp>
    </p:spTree>
    <p:extLst>
      <p:ext uri="{BB962C8B-B14F-4D97-AF65-F5344CB8AC3E}">
        <p14:creationId xmlns:p14="http://schemas.microsoft.com/office/powerpoint/2010/main" val="259162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2" y="452718"/>
            <a:ext cx="9404722" cy="745017"/>
          </a:xfrm>
        </p:spPr>
        <p:txBody>
          <a:bodyPr/>
          <a:lstStyle/>
          <a:p>
            <a:r>
              <a:rPr lang="tr-TR" dirty="0" err="1"/>
              <a:t>İndex</a:t>
            </a:r>
            <a:r>
              <a:rPr lang="tr-TR" dirty="0"/>
              <a:t> İle İlgili Örnek</a:t>
            </a:r>
          </a:p>
        </p:txBody>
      </p:sp>
      <p:sp>
        <p:nvSpPr>
          <p:cNvPr id="3" name="İçerik Yer Tutucusu 2"/>
          <p:cNvSpPr>
            <a:spLocks noGrp="1"/>
          </p:cNvSpPr>
          <p:nvPr>
            <p:ph idx="1"/>
          </p:nvPr>
        </p:nvSpPr>
        <p:spPr>
          <a:xfrm>
            <a:off x="646110" y="1486247"/>
            <a:ext cx="9404723" cy="1694835"/>
          </a:xfrm>
        </p:spPr>
        <p:txBody>
          <a:bodyPr>
            <a:normAutofit fontScale="70000" lnSpcReduction="20000"/>
          </a:bodyPr>
          <a:lstStyle/>
          <a:p>
            <a:r>
              <a:rPr lang="tr-TR" dirty="0"/>
              <a:t>CREATE INDEX [</a:t>
            </a:r>
            <a:r>
              <a:rPr lang="tr-TR" dirty="0" err="1"/>
              <a:t>indexadi</a:t>
            </a:r>
            <a:r>
              <a:rPr lang="tr-TR" dirty="0"/>
              <a:t>] ON [</a:t>
            </a:r>
            <a:r>
              <a:rPr lang="tr-TR" dirty="0" err="1"/>
              <a:t>dbo</a:t>
            </a:r>
            <a:r>
              <a:rPr lang="tr-TR" dirty="0"/>
              <a:t>].[</a:t>
            </a:r>
            <a:r>
              <a:rPr lang="tr-TR" dirty="0" err="1"/>
              <a:t>tabloadi</a:t>
            </a:r>
            <a:r>
              <a:rPr lang="tr-TR" dirty="0"/>
              <a:t>]</a:t>
            </a:r>
            <a:br>
              <a:rPr lang="tr-TR" dirty="0"/>
            </a:br>
            <a:r>
              <a:rPr lang="tr-TR" dirty="0"/>
              <a:t>         (</a:t>
            </a:r>
            <a:br>
              <a:rPr lang="tr-TR" dirty="0"/>
            </a:br>
            <a:r>
              <a:rPr lang="tr-TR" dirty="0"/>
              <a:t>         [kolonadi1] ASC veya DESC</a:t>
            </a:r>
            <a:br>
              <a:rPr lang="tr-TR" dirty="0"/>
            </a:br>
            <a:r>
              <a:rPr lang="tr-TR" dirty="0"/>
              <a:t>         )</a:t>
            </a:r>
          </a:p>
          <a:p>
            <a:r>
              <a:rPr lang="tr-TR" dirty="0"/>
              <a:t>CREATE INDEX [</a:t>
            </a:r>
            <a:r>
              <a:rPr lang="tr-TR" dirty="0" err="1"/>
              <a:t>indexadi</a:t>
            </a:r>
            <a:r>
              <a:rPr lang="tr-TR" dirty="0"/>
              <a:t>] ON [</a:t>
            </a:r>
            <a:r>
              <a:rPr lang="tr-TR" dirty="0" err="1"/>
              <a:t>dbo</a:t>
            </a:r>
            <a:r>
              <a:rPr lang="tr-TR" dirty="0"/>
              <a:t>].[</a:t>
            </a:r>
            <a:r>
              <a:rPr lang="tr-TR" dirty="0" err="1"/>
              <a:t>tabloadi</a:t>
            </a:r>
            <a:r>
              <a:rPr lang="tr-TR" dirty="0"/>
              <a:t>]</a:t>
            </a:r>
            <a:br>
              <a:rPr lang="tr-TR" dirty="0"/>
            </a:br>
            <a:r>
              <a:rPr lang="tr-TR" dirty="0"/>
              <a:t>        (</a:t>
            </a:r>
            <a:br>
              <a:rPr lang="tr-TR" dirty="0"/>
            </a:br>
            <a:r>
              <a:rPr lang="tr-TR" dirty="0"/>
              <a:t>        [kolonadi1],[kolonadi2] ASC</a:t>
            </a:r>
            <a:br>
              <a:rPr lang="tr-TR" dirty="0"/>
            </a:br>
            <a:r>
              <a:rPr lang="tr-TR" dirty="0"/>
              <a:t>        )</a:t>
            </a:r>
          </a:p>
          <a:p>
            <a:endParaRPr lang="tr-TR" dirty="0"/>
          </a:p>
        </p:txBody>
      </p:sp>
      <p:sp>
        <p:nvSpPr>
          <p:cNvPr id="6" name="Unvan 1"/>
          <p:cNvSpPr txBox="1">
            <a:spLocks/>
          </p:cNvSpPr>
          <p:nvPr/>
        </p:nvSpPr>
        <p:spPr>
          <a:xfrm>
            <a:off x="646109" y="3181082"/>
            <a:ext cx="9296381" cy="73409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Unique</a:t>
            </a:r>
            <a:r>
              <a:rPr lang="tr-TR" dirty="0"/>
              <a:t> </a:t>
            </a:r>
            <a:r>
              <a:rPr lang="tr-TR" dirty="0" err="1"/>
              <a:t>İndex</a:t>
            </a:r>
            <a:r>
              <a:rPr lang="tr-TR" dirty="0"/>
              <a:t> İle İlgili Örnek</a:t>
            </a:r>
          </a:p>
        </p:txBody>
      </p:sp>
      <p:sp>
        <p:nvSpPr>
          <p:cNvPr id="7" name="İçerik Yer Tutucusu 2"/>
          <p:cNvSpPr txBox="1">
            <a:spLocks/>
          </p:cNvSpPr>
          <p:nvPr/>
        </p:nvSpPr>
        <p:spPr>
          <a:xfrm>
            <a:off x="646110" y="4028500"/>
            <a:ext cx="9404723" cy="196017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CREATE UNIQUE INDEX [</a:t>
            </a:r>
            <a:r>
              <a:rPr lang="tr-TR" dirty="0" err="1"/>
              <a:t>indexadi</a:t>
            </a:r>
            <a:r>
              <a:rPr lang="tr-TR" dirty="0"/>
              <a:t>] ON [</a:t>
            </a:r>
            <a:r>
              <a:rPr lang="tr-TR" dirty="0" err="1"/>
              <a:t>dbo</a:t>
            </a:r>
            <a:r>
              <a:rPr lang="tr-TR" dirty="0"/>
              <a:t>].[</a:t>
            </a:r>
            <a:r>
              <a:rPr lang="tr-TR" dirty="0" err="1"/>
              <a:t>tabloadi</a:t>
            </a:r>
            <a:r>
              <a:rPr lang="tr-TR" dirty="0"/>
              <a:t>]</a:t>
            </a:r>
            <a:br>
              <a:rPr lang="tr-TR" dirty="0"/>
            </a:br>
            <a:r>
              <a:rPr lang="tr-TR" dirty="0"/>
              <a:t>        (</a:t>
            </a:r>
            <a:br>
              <a:rPr lang="tr-TR" dirty="0"/>
            </a:br>
            <a:r>
              <a:rPr lang="tr-TR" dirty="0"/>
              <a:t>        [kolonadi1] ASC</a:t>
            </a:r>
            <a:br>
              <a:rPr lang="tr-TR" dirty="0"/>
            </a:br>
            <a:r>
              <a:rPr lang="tr-TR" dirty="0"/>
              <a:t>        )</a:t>
            </a:r>
          </a:p>
          <a:p>
            <a:r>
              <a:rPr lang="tr-TR" dirty="0"/>
              <a:t>CREATE UNIQUE INDEX [</a:t>
            </a:r>
            <a:r>
              <a:rPr lang="tr-TR" dirty="0" err="1"/>
              <a:t>indexadi</a:t>
            </a:r>
            <a:r>
              <a:rPr lang="tr-TR" dirty="0"/>
              <a:t>] ON [</a:t>
            </a:r>
            <a:r>
              <a:rPr lang="tr-TR" dirty="0" err="1"/>
              <a:t>dbo</a:t>
            </a:r>
            <a:r>
              <a:rPr lang="tr-TR" dirty="0"/>
              <a:t>].[</a:t>
            </a:r>
            <a:r>
              <a:rPr lang="tr-TR" dirty="0" err="1"/>
              <a:t>tabloadi</a:t>
            </a:r>
            <a:r>
              <a:rPr lang="tr-TR" dirty="0"/>
              <a:t>]</a:t>
            </a:r>
            <a:br>
              <a:rPr lang="tr-TR" dirty="0"/>
            </a:br>
            <a:r>
              <a:rPr lang="tr-TR" dirty="0"/>
              <a:t>        (</a:t>
            </a:r>
            <a:br>
              <a:rPr lang="tr-TR" dirty="0"/>
            </a:br>
            <a:r>
              <a:rPr lang="tr-TR" dirty="0"/>
              <a:t>        [kolonadi1],[kolonadi2]  ASC</a:t>
            </a:r>
            <a:br>
              <a:rPr lang="tr-TR" dirty="0"/>
            </a:br>
            <a:r>
              <a:rPr lang="tr-TR" dirty="0"/>
              <a:t>        )</a:t>
            </a:r>
          </a:p>
          <a:p>
            <a:endParaRPr lang="tr-TR" dirty="0"/>
          </a:p>
        </p:txBody>
      </p:sp>
    </p:spTree>
    <p:extLst>
      <p:ext uri="{BB962C8B-B14F-4D97-AF65-F5344CB8AC3E}">
        <p14:creationId xmlns:p14="http://schemas.microsoft.com/office/powerpoint/2010/main" val="303377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Dimensional</a:t>
            </a:r>
            <a:r>
              <a:rPr lang="tr-TR" dirty="0"/>
              <a:t> Modelleme Hataları</a:t>
            </a:r>
          </a:p>
        </p:txBody>
      </p:sp>
      <p:sp>
        <p:nvSpPr>
          <p:cNvPr id="3" name="İçerik Yer Tutucusu 2"/>
          <p:cNvSpPr>
            <a:spLocks noGrp="1"/>
          </p:cNvSpPr>
          <p:nvPr>
            <p:ph idx="1"/>
          </p:nvPr>
        </p:nvSpPr>
        <p:spPr>
          <a:xfrm>
            <a:off x="646110" y="1550641"/>
            <a:ext cx="10180915" cy="5081979"/>
          </a:xfrm>
        </p:spPr>
        <p:txBody>
          <a:bodyPr>
            <a:normAutofit/>
          </a:bodyPr>
          <a:lstStyle/>
          <a:p>
            <a:r>
              <a:rPr lang="tr-TR" dirty="0"/>
              <a:t>Konu alanlarını düzgün  modellememek.</a:t>
            </a:r>
          </a:p>
          <a:p>
            <a:pPr marL="0" indent="0">
              <a:buNone/>
            </a:pPr>
            <a:r>
              <a:rPr lang="tr-TR" dirty="0" err="1"/>
              <a:t>Sales</a:t>
            </a:r>
            <a:r>
              <a:rPr lang="tr-TR" dirty="0"/>
              <a:t> tablosu olsun istiyorsak ürünün detaylarını başka bir tabloda bahsetmemiz gerekir.</a:t>
            </a:r>
          </a:p>
          <a:p>
            <a:r>
              <a:rPr lang="tr-TR" dirty="0"/>
              <a:t>Konu bazında birbiriyle uyumsuz boyutlar oluşturmak.</a:t>
            </a:r>
          </a:p>
          <a:p>
            <a:r>
              <a:rPr lang="tr-TR" dirty="0" err="1"/>
              <a:t>Dimension</a:t>
            </a:r>
            <a:r>
              <a:rPr lang="tr-TR" dirty="0"/>
              <a:t> ve </a:t>
            </a:r>
            <a:r>
              <a:rPr lang="tr-TR" dirty="0" err="1"/>
              <a:t>Fact</a:t>
            </a:r>
            <a:r>
              <a:rPr lang="tr-TR" dirty="0"/>
              <a:t> tabloları bağlamak için </a:t>
            </a:r>
            <a:r>
              <a:rPr lang="tr-TR" dirty="0" err="1"/>
              <a:t>Surrogate</a:t>
            </a:r>
            <a:r>
              <a:rPr lang="tr-TR" dirty="0"/>
              <a:t> </a:t>
            </a:r>
            <a:r>
              <a:rPr lang="tr-TR" dirty="0" err="1"/>
              <a:t>key</a:t>
            </a:r>
            <a:r>
              <a:rPr lang="tr-TR" dirty="0"/>
              <a:t> kullanmamak.</a:t>
            </a:r>
          </a:p>
          <a:p>
            <a:pPr marL="0" indent="0">
              <a:buNone/>
            </a:pPr>
            <a:r>
              <a:rPr lang="tr-TR" dirty="0"/>
              <a:t>Örneğin, Değişen data üzerinde, Değişen </a:t>
            </a:r>
            <a:r>
              <a:rPr lang="tr-TR" dirty="0" err="1"/>
              <a:t>key</a:t>
            </a:r>
            <a:r>
              <a:rPr lang="tr-TR" dirty="0"/>
              <a:t> alanlarının üzerinde maksimum performans ve doğru bir yöntem, doğru bir zaman etrafında değişen datayı tutabilmek için </a:t>
            </a:r>
            <a:r>
              <a:rPr lang="tr-TR" dirty="0" err="1"/>
              <a:t>fact</a:t>
            </a:r>
            <a:r>
              <a:rPr lang="tr-TR" dirty="0"/>
              <a:t> ve </a:t>
            </a:r>
            <a:r>
              <a:rPr lang="tr-TR" dirty="0" err="1"/>
              <a:t>dimension</a:t>
            </a:r>
            <a:r>
              <a:rPr lang="tr-TR" dirty="0"/>
              <a:t> tabloları kullanırken </a:t>
            </a:r>
            <a:r>
              <a:rPr lang="tr-TR" dirty="0" err="1"/>
              <a:t>Surrogate</a:t>
            </a:r>
            <a:r>
              <a:rPr lang="tr-TR" dirty="0"/>
              <a:t> </a:t>
            </a:r>
            <a:r>
              <a:rPr lang="tr-TR" dirty="0" err="1"/>
              <a:t>key</a:t>
            </a:r>
            <a:r>
              <a:rPr lang="tr-TR" dirty="0"/>
              <a:t> kullanmamız gerekir. </a:t>
            </a:r>
            <a:r>
              <a:rPr lang="tr-TR" dirty="0" err="1"/>
              <a:t>Dimensionlarda</a:t>
            </a:r>
            <a:r>
              <a:rPr lang="tr-TR" dirty="0"/>
              <a:t> </a:t>
            </a:r>
            <a:r>
              <a:rPr lang="tr-TR" dirty="0" err="1"/>
              <a:t>Surrogate</a:t>
            </a:r>
            <a:r>
              <a:rPr lang="tr-TR" dirty="0"/>
              <a:t> </a:t>
            </a:r>
            <a:r>
              <a:rPr lang="tr-TR" dirty="0" err="1"/>
              <a:t>key</a:t>
            </a:r>
            <a:r>
              <a:rPr lang="tr-TR" dirty="0"/>
              <a:t> üretip </a:t>
            </a:r>
            <a:r>
              <a:rPr lang="tr-TR" dirty="0" err="1"/>
              <a:t>fact</a:t>
            </a:r>
            <a:r>
              <a:rPr lang="tr-TR" dirty="0"/>
              <a:t> tablolarının da kullanılır. Ve böylece </a:t>
            </a:r>
            <a:r>
              <a:rPr lang="tr-TR" dirty="0" err="1"/>
              <a:t>Primary</a:t>
            </a:r>
            <a:r>
              <a:rPr lang="tr-TR" dirty="0"/>
              <a:t> </a:t>
            </a:r>
            <a:r>
              <a:rPr lang="tr-TR" dirty="0" err="1"/>
              <a:t>key</a:t>
            </a:r>
            <a:r>
              <a:rPr lang="tr-TR" dirty="0"/>
              <a:t> ve </a:t>
            </a:r>
            <a:r>
              <a:rPr lang="tr-TR" dirty="0" err="1"/>
              <a:t>Foreign</a:t>
            </a:r>
            <a:r>
              <a:rPr lang="tr-TR" dirty="0"/>
              <a:t> </a:t>
            </a:r>
            <a:r>
              <a:rPr lang="tr-TR" dirty="0" err="1"/>
              <a:t>keylerden</a:t>
            </a:r>
            <a:r>
              <a:rPr lang="tr-TR" dirty="0"/>
              <a:t> kurtarmış oluyoruz. </a:t>
            </a:r>
          </a:p>
          <a:p>
            <a:pPr marL="0" indent="0">
              <a:buNone/>
            </a:pPr>
            <a:r>
              <a:rPr lang="tr-TR" dirty="0"/>
              <a:t>Bazen şöyle şeyler olabilir. Bağlanan </a:t>
            </a:r>
            <a:r>
              <a:rPr lang="tr-TR" dirty="0" err="1"/>
              <a:t>Primary</a:t>
            </a:r>
            <a:r>
              <a:rPr lang="tr-TR" dirty="0"/>
              <a:t> </a:t>
            </a:r>
            <a:r>
              <a:rPr lang="tr-TR" dirty="0" err="1"/>
              <a:t>key</a:t>
            </a:r>
            <a:r>
              <a:rPr lang="tr-TR" dirty="0"/>
              <a:t> alanlar </a:t>
            </a:r>
            <a:r>
              <a:rPr lang="tr-TR" dirty="0" err="1"/>
              <a:t>integer</a:t>
            </a:r>
            <a:r>
              <a:rPr lang="tr-TR" dirty="0"/>
              <a:t> olmayabilir. </a:t>
            </a:r>
            <a:r>
              <a:rPr lang="tr-TR" dirty="0" err="1"/>
              <a:t>Varchardır</a:t>
            </a:r>
            <a:r>
              <a:rPr lang="tr-TR" dirty="0"/>
              <a:t>. Bu alanlar üzerine </a:t>
            </a:r>
            <a:r>
              <a:rPr lang="tr-TR" dirty="0" err="1"/>
              <a:t>update</a:t>
            </a:r>
            <a:r>
              <a:rPr lang="tr-TR" dirty="0"/>
              <a:t> gelebiliyor. Bu tür şeylerin hepsini </a:t>
            </a:r>
            <a:r>
              <a:rPr lang="tr-TR" dirty="0" err="1"/>
              <a:t>Surrogate</a:t>
            </a:r>
            <a:r>
              <a:rPr lang="tr-TR" dirty="0"/>
              <a:t> </a:t>
            </a:r>
            <a:r>
              <a:rPr lang="tr-TR" dirty="0" err="1"/>
              <a:t>key</a:t>
            </a:r>
            <a:r>
              <a:rPr lang="tr-TR" dirty="0"/>
              <a:t> yönetebilir.</a:t>
            </a:r>
          </a:p>
        </p:txBody>
      </p:sp>
    </p:spTree>
    <p:extLst>
      <p:ext uri="{BB962C8B-B14F-4D97-AF65-F5344CB8AC3E}">
        <p14:creationId xmlns:p14="http://schemas.microsoft.com/office/powerpoint/2010/main" val="2463947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Dimensional</a:t>
            </a:r>
            <a:r>
              <a:rPr lang="tr-TR" dirty="0"/>
              <a:t> Modelleme Hataları</a:t>
            </a:r>
          </a:p>
        </p:txBody>
      </p:sp>
      <p:sp>
        <p:nvSpPr>
          <p:cNvPr id="3" name="İçerik Yer Tutucusu 2"/>
          <p:cNvSpPr>
            <a:spLocks noGrp="1"/>
          </p:cNvSpPr>
          <p:nvPr>
            <p:ph idx="1"/>
          </p:nvPr>
        </p:nvSpPr>
        <p:spPr>
          <a:xfrm>
            <a:off x="646111" y="1486247"/>
            <a:ext cx="9045240" cy="5146373"/>
          </a:xfrm>
        </p:spPr>
        <p:txBody>
          <a:bodyPr>
            <a:normAutofit lnSpcReduction="10000"/>
          </a:bodyPr>
          <a:lstStyle/>
          <a:p>
            <a:r>
              <a:rPr lang="tr-TR" dirty="0" err="1"/>
              <a:t>Fact</a:t>
            </a:r>
            <a:r>
              <a:rPr lang="tr-TR" dirty="0"/>
              <a:t> tablosunda </a:t>
            </a:r>
            <a:r>
              <a:rPr lang="tr-TR" dirty="0" err="1"/>
              <a:t>metinsel</a:t>
            </a:r>
            <a:r>
              <a:rPr lang="tr-TR" dirty="0"/>
              <a:t> alanlar eklemek. </a:t>
            </a:r>
          </a:p>
          <a:p>
            <a:pPr marL="0" indent="0">
              <a:buNone/>
            </a:pPr>
            <a:r>
              <a:rPr lang="tr-TR" dirty="0"/>
              <a:t>Örneğin, 10 tane sütundan oluşan bir </a:t>
            </a:r>
            <a:r>
              <a:rPr lang="tr-TR" dirty="0" err="1"/>
              <a:t>fact</a:t>
            </a:r>
            <a:r>
              <a:rPr lang="tr-TR" dirty="0"/>
              <a:t> tablosunda bir sütun açıklama olarak eklenebilir bir sorun olmaz. Ancak bunun sayısı arttıkça sorunlar başlayabilir. Ve olabildiğince bunları </a:t>
            </a:r>
            <a:r>
              <a:rPr lang="tr-TR" dirty="0" err="1"/>
              <a:t>fact</a:t>
            </a:r>
            <a:r>
              <a:rPr lang="tr-TR" dirty="0"/>
              <a:t> tablodan çıkarmamız gerekmektedir.</a:t>
            </a:r>
          </a:p>
          <a:p>
            <a:r>
              <a:rPr lang="tr-TR" dirty="0" err="1"/>
              <a:t>Dimensionda</a:t>
            </a:r>
            <a:r>
              <a:rPr lang="tr-TR" dirty="0"/>
              <a:t> bulunan alanların değişim ihtiyacını göz ardı etmek (SCD).</a:t>
            </a:r>
          </a:p>
          <a:p>
            <a:pPr marL="0" indent="0">
              <a:buNone/>
            </a:pPr>
            <a:r>
              <a:rPr lang="tr-TR" dirty="0"/>
              <a:t>Örneğin, kazak kırmızı kazak oluyor. Ne zaman oldu ne zaman değişti herhangi bir bilgi içermemesi. </a:t>
            </a:r>
            <a:r>
              <a:rPr lang="tr-TR" dirty="0" err="1"/>
              <a:t>Slowly</a:t>
            </a:r>
            <a:r>
              <a:rPr lang="tr-TR" dirty="0"/>
              <a:t> </a:t>
            </a:r>
            <a:r>
              <a:rPr lang="tr-TR" dirty="0" err="1"/>
              <a:t>Changing</a:t>
            </a:r>
            <a:r>
              <a:rPr lang="tr-TR" dirty="0"/>
              <a:t> </a:t>
            </a:r>
            <a:r>
              <a:rPr lang="tr-TR" dirty="0" err="1"/>
              <a:t>Dimensions</a:t>
            </a:r>
            <a:r>
              <a:rPr lang="tr-TR" dirty="0"/>
              <a:t> ile bu bilgiyi tutmamız gerekmektedir.</a:t>
            </a:r>
          </a:p>
          <a:p>
            <a:r>
              <a:rPr lang="tr-TR" dirty="0"/>
              <a:t>*Her “</a:t>
            </a:r>
            <a:r>
              <a:rPr lang="tr-TR" dirty="0" err="1"/>
              <a:t>fact</a:t>
            </a:r>
            <a:r>
              <a:rPr lang="tr-TR" dirty="0"/>
              <a:t>” yapının bir tarih ile ilişkisinin unutulması. </a:t>
            </a:r>
          </a:p>
          <a:p>
            <a:pPr marL="0" indent="0">
              <a:buNone/>
            </a:pPr>
            <a:r>
              <a:rPr lang="tr-TR" dirty="0"/>
              <a:t>Tarih </a:t>
            </a:r>
            <a:r>
              <a:rPr lang="tr-TR" dirty="0" err="1"/>
              <a:t>dimension</a:t>
            </a:r>
            <a:r>
              <a:rPr lang="tr-TR" dirty="0"/>
              <a:t> ile bağlanmalı. Mutlaka zamanın tutulması gerekir. Aksi taktirde geçen sene şirketi kârı ne kadardı? Gibi sorularına cevap vermeyiz.</a:t>
            </a:r>
          </a:p>
          <a:p>
            <a:r>
              <a:rPr lang="tr-TR" dirty="0" err="1"/>
              <a:t>Fact</a:t>
            </a:r>
            <a:r>
              <a:rPr lang="tr-TR" dirty="0"/>
              <a:t> tablolar arasında </a:t>
            </a:r>
            <a:r>
              <a:rPr lang="tr-TR" dirty="0" err="1"/>
              <a:t>many</a:t>
            </a:r>
            <a:r>
              <a:rPr lang="tr-TR" dirty="0"/>
              <a:t> </a:t>
            </a:r>
            <a:r>
              <a:rPr lang="tr-TR" dirty="0" err="1"/>
              <a:t>to</a:t>
            </a:r>
            <a:r>
              <a:rPr lang="tr-TR" dirty="0"/>
              <a:t> </a:t>
            </a:r>
            <a:r>
              <a:rPr lang="tr-TR" dirty="0" err="1"/>
              <a:t>many</a:t>
            </a:r>
            <a:r>
              <a:rPr lang="tr-TR" dirty="0"/>
              <a:t> ilişkilerin çözülememesi?</a:t>
            </a:r>
          </a:p>
          <a:p>
            <a:endParaRPr lang="tr-TR" dirty="0"/>
          </a:p>
        </p:txBody>
      </p:sp>
    </p:spTree>
    <p:extLst>
      <p:ext uri="{BB962C8B-B14F-4D97-AF65-F5344CB8AC3E}">
        <p14:creationId xmlns:p14="http://schemas.microsoft.com/office/powerpoint/2010/main" val="3720472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Dimensional</a:t>
            </a:r>
            <a:r>
              <a:rPr lang="tr-TR" dirty="0"/>
              <a:t> Modelleme Hataları</a:t>
            </a:r>
          </a:p>
        </p:txBody>
      </p:sp>
      <p:sp>
        <p:nvSpPr>
          <p:cNvPr id="3" name="İçerik Yer Tutucusu 2"/>
          <p:cNvSpPr>
            <a:spLocks noGrp="1"/>
          </p:cNvSpPr>
          <p:nvPr>
            <p:ph idx="1"/>
          </p:nvPr>
        </p:nvSpPr>
        <p:spPr>
          <a:xfrm>
            <a:off x="646110" y="1486247"/>
            <a:ext cx="9404723" cy="5107736"/>
          </a:xfrm>
        </p:spPr>
        <p:txBody>
          <a:bodyPr>
            <a:normAutofit/>
          </a:bodyPr>
          <a:lstStyle/>
          <a:p>
            <a:r>
              <a:rPr lang="tr-TR" dirty="0" err="1"/>
              <a:t>Dimension</a:t>
            </a:r>
            <a:r>
              <a:rPr lang="tr-TR" dirty="0"/>
              <a:t> tablolar arasında </a:t>
            </a:r>
            <a:r>
              <a:rPr lang="tr-TR" dirty="0" err="1"/>
              <a:t>many</a:t>
            </a:r>
            <a:r>
              <a:rPr lang="tr-TR" dirty="0"/>
              <a:t> </a:t>
            </a:r>
            <a:r>
              <a:rPr lang="tr-TR" dirty="0" err="1"/>
              <a:t>to</a:t>
            </a:r>
            <a:r>
              <a:rPr lang="tr-TR" dirty="0"/>
              <a:t> </a:t>
            </a:r>
            <a:r>
              <a:rPr lang="tr-TR" dirty="0" err="1"/>
              <a:t>many</a:t>
            </a:r>
            <a:r>
              <a:rPr lang="tr-TR" dirty="0"/>
              <a:t> ilişkilerin çözülememesi?</a:t>
            </a:r>
          </a:p>
          <a:p>
            <a:pPr marL="0" indent="0">
              <a:buNone/>
            </a:pPr>
            <a:r>
              <a:rPr lang="tr-TR" dirty="0"/>
              <a:t>Bir kitap birden fazla yazar tarafından yazılabilir. Veya bir yazar birden fazla kitap yazabilir. </a:t>
            </a:r>
          </a:p>
          <a:p>
            <a:pPr marL="0" indent="0">
              <a:buNone/>
            </a:pPr>
            <a:r>
              <a:rPr lang="tr-TR" dirty="0"/>
              <a:t>Buradaki yapının tasarlanması için Bridge ile yapılabilir. </a:t>
            </a:r>
          </a:p>
          <a:p>
            <a:pPr marL="0" indent="0">
              <a:buNone/>
            </a:pPr>
            <a:r>
              <a:rPr lang="tr-TR" dirty="0" err="1"/>
              <a:t>Dimension</a:t>
            </a:r>
            <a:r>
              <a:rPr lang="tr-TR" dirty="0"/>
              <a:t> tabloyla yapılabilir.</a:t>
            </a:r>
          </a:p>
          <a:p>
            <a:r>
              <a:rPr lang="tr-TR" dirty="0"/>
              <a:t>Farklı departmanların raporlanması için </a:t>
            </a:r>
            <a:r>
              <a:rPr lang="tr-TR" dirty="0" err="1"/>
              <a:t>conformed</a:t>
            </a:r>
            <a:r>
              <a:rPr lang="tr-TR" dirty="0"/>
              <a:t> </a:t>
            </a:r>
            <a:r>
              <a:rPr lang="tr-TR" dirty="0" err="1"/>
              <a:t>dimension</a:t>
            </a:r>
            <a:r>
              <a:rPr lang="tr-TR" dirty="0"/>
              <a:t> kullanmamak ?</a:t>
            </a:r>
          </a:p>
          <a:p>
            <a:pPr marL="0" indent="0">
              <a:buNone/>
            </a:pPr>
            <a:r>
              <a:rPr lang="tr-TR" dirty="0"/>
              <a:t>Kurumsal şirkette çalışıyorsanız, Satış ile Finans, Finans ile Muhasebe bunların hepsinin birbirleriyle konuşması gerekiyor. </a:t>
            </a:r>
          </a:p>
          <a:p>
            <a:pPr marL="0" indent="0">
              <a:buNone/>
            </a:pPr>
            <a:r>
              <a:rPr lang="tr-TR" dirty="0"/>
              <a:t>Bu konuşan yapıları </a:t>
            </a:r>
            <a:r>
              <a:rPr lang="tr-TR" dirty="0" err="1"/>
              <a:t>conformed</a:t>
            </a:r>
            <a:r>
              <a:rPr lang="tr-TR" dirty="0"/>
              <a:t> </a:t>
            </a:r>
            <a:r>
              <a:rPr lang="tr-TR" dirty="0" err="1"/>
              <a:t>dimension</a:t>
            </a:r>
            <a:r>
              <a:rPr lang="tr-TR" dirty="0"/>
              <a:t> ile birbirine bağlamamız gerekir. </a:t>
            </a:r>
          </a:p>
          <a:p>
            <a:pPr marL="0" indent="0">
              <a:buNone/>
            </a:pPr>
            <a:r>
              <a:rPr lang="tr-TR" dirty="0"/>
              <a:t>Biz nasıl kullanıyoruz. Satış tablosunun içerisinde stok </a:t>
            </a:r>
            <a:r>
              <a:rPr lang="tr-TR" dirty="0" err="1"/>
              <a:t>id</a:t>
            </a:r>
            <a:r>
              <a:rPr lang="tr-TR" dirty="0"/>
              <a:t> ekliyoruz. </a:t>
            </a:r>
            <a:r>
              <a:rPr lang="tr-TR" dirty="0" err="1"/>
              <a:t>Stoğun</a:t>
            </a:r>
            <a:r>
              <a:rPr lang="tr-TR" dirty="0"/>
              <a:t> içerisine satış </a:t>
            </a:r>
            <a:r>
              <a:rPr lang="tr-TR" dirty="0" err="1"/>
              <a:t>id</a:t>
            </a:r>
            <a:r>
              <a:rPr lang="tr-TR" dirty="0"/>
              <a:t> ekliyoruz. Bu şekilde verileri </a:t>
            </a:r>
            <a:r>
              <a:rPr lang="tr-TR" dirty="0" err="1"/>
              <a:t>çoklamış</a:t>
            </a:r>
            <a:r>
              <a:rPr lang="tr-TR" dirty="0"/>
              <a:t> oluyoruz. </a:t>
            </a:r>
          </a:p>
        </p:txBody>
      </p:sp>
    </p:spTree>
    <p:extLst>
      <p:ext uri="{BB962C8B-B14F-4D97-AF65-F5344CB8AC3E}">
        <p14:creationId xmlns:p14="http://schemas.microsoft.com/office/powerpoint/2010/main" val="3497585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772897" cy="745017"/>
          </a:xfrm>
        </p:spPr>
        <p:txBody>
          <a:bodyPr/>
          <a:lstStyle/>
          <a:p>
            <a:r>
              <a:rPr lang="tr-TR" sz="3600" dirty="0"/>
              <a:t>OLAP nedir ? (Online </a:t>
            </a:r>
            <a:r>
              <a:rPr lang="tr-TR" sz="3600" dirty="0" err="1"/>
              <a:t>Analytical</a:t>
            </a:r>
            <a:r>
              <a:rPr lang="tr-TR" sz="3600" dirty="0"/>
              <a:t> </a:t>
            </a:r>
            <a:r>
              <a:rPr lang="tr-TR" sz="3600" dirty="0" err="1"/>
              <a:t>Processing</a:t>
            </a:r>
            <a:r>
              <a:rPr lang="tr-TR" sz="3600" dirty="0"/>
              <a:t>)</a:t>
            </a:r>
          </a:p>
        </p:txBody>
      </p:sp>
      <p:sp>
        <p:nvSpPr>
          <p:cNvPr id="3" name="İçerik Yer Tutucusu 2"/>
          <p:cNvSpPr>
            <a:spLocks noGrp="1"/>
          </p:cNvSpPr>
          <p:nvPr>
            <p:ph idx="1"/>
          </p:nvPr>
        </p:nvSpPr>
        <p:spPr>
          <a:xfrm>
            <a:off x="646111" y="1486248"/>
            <a:ext cx="9045240" cy="1153922"/>
          </a:xfrm>
        </p:spPr>
        <p:txBody>
          <a:bodyPr/>
          <a:lstStyle/>
          <a:p>
            <a:r>
              <a:rPr lang="tr-TR" dirty="0"/>
              <a:t>Analiz işlemleri yapılmaktadır. Bir şirketin satışları ile ilgili genel raporların hazırlanması. Bir şirkette kalite, performans ve </a:t>
            </a:r>
            <a:r>
              <a:rPr lang="tr-TR" dirty="0" err="1"/>
              <a:t>operasyonel</a:t>
            </a:r>
            <a:r>
              <a:rPr lang="tr-TR" dirty="0"/>
              <a:t> raporların hazırlanması gibi analizlerden oluşmaktadır.</a:t>
            </a:r>
          </a:p>
          <a:p>
            <a:pPr marL="0" indent="0">
              <a:buNone/>
            </a:pPr>
            <a:endParaRPr lang="tr-TR" dirty="0"/>
          </a:p>
        </p:txBody>
      </p:sp>
      <p:sp>
        <p:nvSpPr>
          <p:cNvPr id="4" name="Unvan 1"/>
          <p:cNvSpPr txBox="1">
            <a:spLocks/>
          </p:cNvSpPr>
          <p:nvPr/>
        </p:nvSpPr>
        <p:spPr>
          <a:xfrm>
            <a:off x="0" y="2939602"/>
            <a:ext cx="12191999"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3600" dirty="0"/>
              <a:t>     OLTP nedir? (Online </a:t>
            </a:r>
            <a:r>
              <a:rPr lang="tr-TR" sz="3600" dirty="0" err="1"/>
              <a:t>Transaction</a:t>
            </a:r>
            <a:r>
              <a:rPr lang="tr-TR" sz="3600" dirty="0"/>
              <a:t> </a:t>
            </a:r>
            <a:r>
              <a:rPr lang="tr-TR" sz="3600" dirty="0" err="1"/>
              <a:t>Processing</a:t>
            </a:r>
            <a:r>
              <a:rPr lang="tr-TR" sz="3600" dirty="0"/>
              <a:t>)</a:t>
            </a:r>
          </a:p>
        </p:txBody>
      </p:sp>
      <p:sp>
        <p:nvSpPr>
          <p:cNvPr id="5" name="İçerik Yer Tutucusu 2"/>
          <p:cNvSpPr txBox="1">
            <a:spLocks/>
          </p:cNvSpPr>
          <p:nvPr/>
        </p:nvSpPr>
        <p:spPr>
          <a:xfrm>
            <a:off x="646111" y="4024646"/>
            <a:ext cx="9045240" cy="8950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Lisans seviyesinde gördüğümüz </a:t>
            </a:r>
            <a:r>
              <a:rPr lang="tr-TR" dirty="0" err="1"/>
              <a:t>database</a:t>
            </a:r>
            <a:r>
              <a:rPr lang="tr-TR" dirty="0"/>
              <a:t> işlemleri (</a:t>
            </a:r>
            <a:r>
              <a:rPr lang="tr-TR" dirty="0" err="1"/>
              <a:t>select</a:t>
            </a:r>
            <a:r>
              <a:rPr lang="tr-TR" dirty="0"/>
              <a:t>, </a:t>
            </a:r>
            <a:r>
              <a:rPr lang="tr-TR" dirty="0" err="1"/>
              <a:t>create</a:t>
            </a:r>
            <a:r>
              <a:rPr lang="tr-TR" dirty="0"/>
              <a:t>, </a:t>
            </a:r>
            <a:r>
              <a:rPr lang="tr-TR" dirty="0" err="1"/>
              <a:t>order</a:t>
            </a:r>
            <a:r>
              <a:rPr lang="tr-TR" dirty="0"/>
              <a:t> </a:t>
            </a:r>
            <a:r>
              <a:rPr lang="tr-TR" dirty="0" err="1"/>
              <a:t>by</a:t>
            </a:r>
            <a:r>
              <a:rPr lang="tr-TR" dirty="0"/>
              <a:t>, </a:t>
            </a:r>
            <a:r>
              <a:rPr lang="tr-TR" dirty="0" err="1"/>
              <a:t>group</a:t>
            </a:r>
            <a:r>
              <a:rPr lang="tr-TR" dirty="0"/>
              <a:t> </a:t>
            </a:r>
            <a:r>
              <a:rPr lang="tr-TR" dirty="0" err="1"/>
              <a:t>by</a:t>
            </a:r>
            <a:r>
              <a:rPr lang="tr-TR" dirty="0"/>
              <a:t> </a:t>
            </a:r>
            <a:r>
              <a:rPr lang="tr-TR" dirty="0" err="1"/>
              <a:t>vs</a:t>
            </a:r>
            <a:r>
              <a:rPr lang="tr-TR" dirty="0"/>
              <a:t>) yapılmaktadır.</a:t>
            </a:r>
          </a:p>
        </p:txBody>
      </p:sp>
    </p:spTree>
    <p:extLst>
      <p:ext uri="{BB962C8B-B14F-4D97-AF65-F5344CB8AC3E}">
        <p14:creationId xmlns:p14="http://schemas.microsoft.com/office/powerpoint/2010/main" val="3549299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KULLANICILAR OLTP ve OLAP </a:t>
            </a:r>
          </a:p>
        </p:txBody>
      </p:sp>
      <p:sp>
        <p:nvSpPr>
          <p:cNvPr id="3" name="İçerik Yer Tutucusu 2"/>
          <p:cNvSpPr>
            <a:spLocks noGrp="1"/>
          </p:cNvSpPr>
          <p:nvPr>
            <p:ph idx="1"/>
          </p:nvPr>
        </p:nvSpPr>
        <p:spPr>
          <a:xfrm>
            <a:off x="646111" y="1486247"/>
            <a:ext cx="9045240" cy="1527409"/>
          </a:xfrm>
        </p:spPr>
        <p:txBody>
          <a:bodyPr/>
          <a:lstStyle/>
          <a:p>
            <a:r>
              <a:rPr lang="tr-TR" dirty="0"/>
              <a:t>OLTP: </a:t>
            </a:r>
            <a:r>
              <a:rPr lang="tr-TR" dirty="0" err="1"/>
              <a:t>Database’den</a:t>
            </a:r>
            <a:r>
              <a:rPr lang="tr-TR" dirty="0"/>
              <a:t> anlayanların çalıştığı kısımdır. (Query sorgularını yazabilen kişiler çalışır.)</a:t>
            </a:r>
          </a:p>
          <a:p>
            <a:r>
              <a:rPr lang="tr-TR" dirty="0"/>
              <a:t>OLAP: Bilgi çalışanları (Muhasebe Müdürü, Finans Müdürü gibi) kişiler yer alır.</a:t>
            </a:r>
          </a:p>
        </p:txBody>
      </p:sp>
      <p:sp>
        <p:nvSpPr>
          <p:cNvPr id="4" name="Unvan 1"/>
          <p:cNvSpPr txBox="1">
            <a:spLocks/>
          </p:cNvSpPr>
          <p:nvPr/>
        </p:nvSpPr>
        <p:spPr>
          <a:xfrm>
            <a:off x="646111" y="312634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FONKSİYONLAR OLTP ve OLAP </a:t>
            </a:r>
          </a:p>
        </p:txBody>
      </p:sp>
      <p:sp>
        <p:nvSpPr>
          <p:cNvPr id="5" name="İçerik Yer Tutucusu 2"/>
          <p:cNvSpPr txBox="1">
            <a:spLocks/>
          </p:cNvSpPr>
          <p:nvPr/>
        </p:nvSpPr>
        <p:spPr>
          <a:xfrm>
            <a:off x="646111" y="4024646"/>
            <a:ext cx="9045240" cy="25564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OLTP: Günlük operasyonların tutulmasıdır. Bir banka için Havale-</a:t>
            </a:r>
            <a:r>
              <a:rPr lang="tr-TR" dirty="0" err="1"/>
              <a:t>Eft</a:t>
            </a:r>
            <a:r>
              <a:rPr lang="tr-TR" dirty="0"/>
              <a:t> örnekleri verilebilir.</a:t>
            </a:r>
          </a:p>
          <a:p>
            <a:r>
              <a:rPr lang="tr-TR" dirty="0"/>
              <a:t>OLAP: Karar vermeye yönelik. </a:t>
            </a:r>
          </a:p>
          <a:p>
            <a:pPr marL="0" indent="0">
              <a:buNone/>
            </a:pPr>
            <a:r>
              <a:rPr lang="tr-TR" dirty="0"/>
              <a:t>Örneğin: Pazarlama Müdürü hangi ürüne indirim yaparsak daha çok satarız. Üst düzey yönetici Nereye Şube Açalım? Bunun gibi karar verme süreçleri için sürekli raporlar alması gereken insanlara hitap eden, o raporları hazırlayan </a:t>
            </a:r>
            <a:r>
              <a:rPr lang="tr-TR" dirty="0" err="1"/>
              <a:t>toollardan</a:t>
            </a:r>
            <a:r>
              <a:rPr lang="tr-TR" dirty="0"/>
              <a:t> ve analizlerdir.</a:t>
            </a:r>
          </a:p>
        </p:txBody>
      </p:sp>
    </p:spTree>
    <p:extLst>
      <p:ext uri="{BB962C8B-B14F-4D97-AF65-F5344CB8AC3E}">
        <p14:creationId xmlns:p14="http://schemas.microsoft.com/office/powerpoint/2010/main" val="574338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DB Tasarımı OLTP ve OLAP</a:t>
            </a:r>
          </a:p>
        </p:txBody>
      </p:sp>
      <p:sp>
        <p:nvSpPr>
          <p:cNvPr id="3" name="İçerik Yer Tutucusu 2"/>
          <p:cNvSpPr>
            <a:spLocks noGrp="1"/>
          </p:cNvSpPr>
          <p:nvPr>
            <p:ph idx="1"/>
          </p:nvPr>
        </p:nvSpPr>
        <p:spPr>
          <a:xfrm>
            <a:off x="646111" y="1213835"/>
            <a:ext cx="9045240" cy="2892911"/>
          </a:xfrm>
        </p:spPr>
        <p:txBody>
          <a:bodyPr>
            <a:normAutofit fontScale="92500" lnSpcReduction="20000"/>
          </a:bodyPr>
          <a:lstStyle/>
          <a:p>
            <a:r>
              <a:rPr lang="tr-TR" dirty="0"/>
              <a:t>OLTP: Uygulamaya yöneliktir. Bir banka yazılımında Para transfer ekranı var, Kredi kartı borcu ödeme ekranı bunların hepsi bir uygulamadır.</a:t>
            </a:r>
          </a:p>
          <a:p>
            <a:r>
              <a:rPr lang="tr-TR" dirty="0"/>
              <a:t>OLAP: Ama </a:t>
            </a:r>
            <a:r>
              <a:rPr lang="tr-TR" dirty="0" err="1"/>
              <a:t>Olap’ta</a:t>
            </a:r>
            <a:r>
              <a:rPr lang="tr-TR" dirty="0"/>
              <a:t> bir amacımız var, bir konuya yönelik sorgulardan bahsedilmektedir. Sağlık alanında bir ay içinde birden fazla hastalığa yakalanan kişileri görmek istiyoruz. Bu bir amaca hitap etmektedir. Salgın var mı ?, yayılım hızı ne ?, hangi illere sirayet etmiş?. Bunların hepsi aslında evet bir </a:t>
            </a:r>
            <a:r>
              <a:rPr lang="tr-TR" dirty="0" err="1"/>
              <a:t>sql</a:t>
            </a:r>
            <a:r>
              <a:rPr lang="tr-TR" dirty="0"/>
              <a:t> sorgusu ama arkasında bir amaca bir hedefe yönelik sorgular oluşturmaya çalışıyoruz. Bankadan Örnek vermek gerekirse. </a:t>
            </a:r>
          </a:p>
          <a:p>
            <a:r>
              <a:rPr lang="tr-TR" dirty="0"/>
              <a:t>OLTP’ de bu adamın banka hesabında ne kadar para var onu bulmak. </a:t>
            </a:r>
          </a:p>
          <a:p>
            <a:r>
              <a:rPr lang="tr-TR" dirty="0"/>
              <a:t>OLAP’ ta ise bankaya en çok kâr ettiren müşteri grubunu bulmak.</a:t>
            </a:r>
          </a:p>
          <a:p>
            <a:endParaRPr lang="tr-TR" dirty="0"/>
          </a:p>
          <a:p>
            <a:pPr marL="0" indent="0">
              <a:buNone/>
            </a:pPr>
            <a:endParaRPr lang="tr-TR" dirty="0"/>
          </a:p>
        </p:txBody>
      </p:sp>
      <p:sp>
        <p:nvSpPr>
          <p:cNvPr id="4" name="Unvan 1"/>
          <p:cNvSpPr txBox="1">
            <a:spLocks/>
          </p:cNvSpPr>
          <p:nvPr/>
        </p:nvSpPr>
        <p:spPr>
          <a:xfrm>
            <a:off x="646111" y="4106746"/>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VERİ OLTP ve OLAP</a:t>
            </a:r>
          </a:p>
        </p:txBody>
      </p:sp>
      <p:sp>
        <p:nvSpPr>
          <p:cNvPr id="5" name="İçerik Yer Tutucusu 2"/>
          <p:cNvSpPr txBox="1">
            <a:spLocks/>
          </p:cNvSpPr>
          <p:nvPr/>
        </p:nvSpPr>
        <p:spPr>
          <a:xfrm>
            <a:off x="646111" y="4908458"/>
            <a:ext cx="9045240" cy="186421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OLTP: Anlık veriler, güncel veriler, basit ilişkilerden oluşan verilerdir.</a:t>
            </a:r>
          </a:p>
          <a:p>
            <a:r>
              <a:rPr lang="tr-TR" dirty="0"/>
              <a:t>OLAP: Bütün şirket tarihini ilgilendiren veriler olabilir. Bir müşterimizin 10 yıllık raporlaması bizi ilgilendirebilir. 10 yıllık veri 1 milyon adet işlemden de oluşabilir. Müdürümüzün önüne bu veriyi al bu veri olarak veremeyiz. Buna bir düzenleme bir raporlama yapılması gerekmektedir.</a:t>
            </a:r>
          </a:p>
        </p:txBody>
      </p:sp>
    </p:spTree>
    <p:extLst>
      <p:ext uri="{BB962C8B-B14F-4D97-AF65-F5344CB8AC3E}">
        <p14:creationId xmlns:p14="http://schemas.microsoft.com/office/powerpoint/2010/main" val="786213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KULLANIM OLTP ve OLAP</a:t>
            </a:r>
          </a:p>
        </p:txBody>
      </p:sp>
      <p:sp>
        <p:nvSpPr>
          <p:cNvPr id="3" name="İçerik Yer Tutucusu 2"/>
          <p:cNvSpPr>
            <a:spLocks noGrp="1"/>
          </p:cNvSpPr>
          <p:nvPr>
            <p:ph idx="1"/>
          </p:nvPr>
        </p:nvSpPr>
        <p:spPr>
          <a:xfrm>
            <a:off x="646111" y="1486247"/>
            <a:ext cx="9045240" cy="1527409"/>
          </a:xfrm>
        </p:spPr>
        <p:txBody>
          <a:bodyPr>
            <a:normAutofit fontScale="85000" lnSpcReduction="20000"/>
          </a:bodyPr>
          <a:lstStyle/>
          <a:p>
            <a:r>
              <a:rPr lang="tr-TR" dirty="0"/>
              <a:t>OLTP: Veriler tekrarlı veriler. Bir havale işlemi gün içerisinde binlerce kere tekrarlanıyordur.</a:t>
            </a:r>
          </a:p>
          <a:p>
            <a:r>
              <a:rPr lang="tr-TR" dirty="0"/>
              <a:t>OLAP: Buradaki sorgular ilk kez yapılacakmış gibi meyilli sorgulardır. Mesela bir şirket nereye şube açacağına yılda bir kere yada 5 yılda bir kere karar verir. Karar aşamasına kadar bütün veriler doğru bir şekilde işlenip doğru raporlama yapılarak sonuç elde edilir.</a:t>
            </a:r>
          </a:p>
        </p:txBody>
      </p:sp>
      <p:sp>
        <p:nvSpPr>
          <p:cNvPr id="4" name="Unvan 1"/>
          <p:cNvSpPr txBox="1">
            <a:spLocks/>
          </p:cNvSpPr>
          <p:nvPr/>
        </p:nvSpPr>
        <p:spPr>
          <a:xfrm>
            <a:off x="646111" y="312634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ERİŞİM OLTP ve OLAP</a:t>
            </a:r>
          </a:p>
        </p:txBody>
      </p:sp>
      <p:sp>
        <p:nvSpPr>
          <p:cNvPr id="5" name="İçerik Yer Tutucusu 2"/>
          <p:cNvSpPr txBox="1">
            <a:spLocks/>
          </p:cNvSpPr>
          <p:nvPr/>
        </p:nvSpPr>
        <p:spPr>
          <a:xfrm>
            <a:off x="646111" y="4024646"/>
            <a:ext cx="9045240" cy="186421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OLTP: Okuma, yazma işlemleri yapılmaktadır. Bankada ne kadar param var onu görmek istiyorum. Gördükten sonra bankaya kredi kartı borcumu ödeyeceğim. Bunların üzerine </a:t>
            </a:r>
            <a:r>
              <a:rPr lang="tr-TR" dirty="0" err="1"/>
              <a:t>İndex</a:t>
            </a:r>
            <a:r>
              <a:rPr lang="tr-TR" dirty="0"/>
              <a:t> / </a:t>
            </a:r>
            <a:r>
              <a:rPr lang="tr-TR" dirty="0" err="1"/>
              <a:t>hash</a:t>
            </a:r>
            <a:r>
              <a:rPr lang="tr-TR" dirty="0"/>
              <a:t> işlemleri oluşturmak, bunların </a:t>
            </a:r>
            <a:r>
              <a:rPr lang="tr-TR" dirty="0" err="1"/>
              <a:t>primary</a:t>
            </a:r>
            <a:r>
              <a:rPr lang="tr-TR" dirty="0"/>
              <a:t> </a:t>
            </a:r>
            <a:r>
              <a:rPr lang="tr-TR" dirty="0" err="1"/>
              <a:t>key</a:t>
            </a:r>
            <a:r>
              <a:rPr lang="tr-TR" dirty="0"/>
              <a:t> </a:t>
            </a:r>
            <a:r>
              <a:rPr lang="tr-TR" dirty="0" err="1"/>
              <a:t>foreign</a:t>
            </a:r>
            <a:r>
              <a:rPr lang="tr-TR" dirty="0"/>
              <a:t> </a:t>
            </a:r>
            <a:r>
              <a:rPr lang="tr-TR" dirty="0" err="1"/>
              <a:t>keylerini</a:t>
            </a:r>
            <a:r>
              <a:rPr lang="tr-TR" dirty="0"/>
              <a:t> oluşturma gibi işlemleri yapılır.</a:t>
            </a:r>
          </a:p>
          <a:p>
            <a:r>
              <a:rPr lang="tr-TR" dirty="0"/>
              <a:t>OLAP: Çok büyük veri kaynaklarını okumayı gerekmektedir. </a:t>
            </a:r>
          </a:p>
        </p:txBody>
      </p:sp>
    </p:spTree>
    <p:extLst>
      <p:ext uri="{BB962C8B-B14F-4D97-AF65-F5344CB8AC3E}">
        <p14:creationId xmlns:p14="http://schemas.microsoft.com/office/powerpoint/2010/main" val="1181854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İşlerin Boyu OLTP ve OLAP</a:t>
            </a:r>
          </a:p>
        </p:txBody>
      </p:sp>
      <p:sp>
        <p:nvSpPr>
          <p:cNvPr id="3" name="İçerik Yer Tutucusu 2"/>
          <p:cNvSpPr>
            <a:spLocks noGrp="1"/>
          </p:cNvSpPr>
          <p:nvPr>
            <p:ph idx="1"/>
          </p:nvPr>
        </p:nvSpPr>
        <p:spPr>
          <a:xfrm>
            <a:off x="646111" y="1486248"/>
            <a:ext cx="9045240" cy="1153922"/>
          </a:xfrm>
        </p:spPr>
        <p:txBody>
          <a:bodyPr/>
          <a:lstStyle/>
          <a:p>
            <a:r>
              <a:rPr lang="tr-TR" dirty="0"/>
              <a:t>OLTP: Küçük veya tek işlemlerden bahsedebiliriz.</a:t>
            </a:r>
          </a:p>
          <a:p>
            <a:r>
              <a:rPr lang="tr-TR" dirty="0"/>
              <a:t>OLAP: Karışık işlemlerden bahsedebiliriz. İstenilen şeylerin karmaşıklığı yüksektir.</a:t>
            </a:r>
          </a:p>
        </p:txBody>
      </p:sp>
      <p:sp>
        <p:nvSpPr>
          <p:cNvPr id="4" name="Unvan 1"/>
          <p:cNvSpPr txBox="1">
            <a:spLocks/>
          </p:cNvSpPr>
          <p:nvPr/>
        </p:nvSpPr>
        <p:spPr>
          <a:xfrm>
            <a:off x="646111" y="2928683"/>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a:t>
            </a:r>
            <a:r>
              <a:rPr lang="tr-TR" dirty="0" err="1"/>
              <a:t>records</a:t>
            </a:r>
            <a:r>
              <a:rPr lang="tr-TR" dirty="0"/>
              <a:t> </a:t>
            </a:r>
            <a:r>
              <a:rPr lang="tr-TR" dirty="0" err="1"/>
              <a:t>Accessed</a:t>
            </a:r>
            <a:r>
              <a:rPr lang="tr-TR" dirty="0"/>
              <a:t> OLTP ve OLAP</a:t>
            </a:r>
          </a:p>
        </p:txBody>
      </p:sp>
      <p:sp>
        <p:nvSpPr>
          <p:cNvPr id="5" name="İçerik Yer Tutucusu 2"/>
          <p:cNvSpPr txBox="1">
            <a:spLocks/>
          </p:cNvSpPr>
          <p:nvPr/>
        </p:nvSpPr>
        <p:spPr>
          <a:xfrm>
            <a:off x="646111" y="4024646"/>
            <a:ext cx="9045240" cy="1165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OLTP: Onlar veya yüzlerce satırdan bahsedebiliriz.</a:t>
            </a:r>
          </a:p>
          <a:p>
            <a:r>
              <a:rPr lang="tr-TR" dirty="0"/>
              <a:t>OLAP: Milyonlarca satırdan bahsedebiliriz. Bazen milyarlarca satırda görünmektedir.</a:t>
            </a:r>
          </a:p>
        </p:txBody>
      </p:sp>
    </p:spTree>
    <p:extLst>
      <p:ext uri="{BB962C8B-B14F-4D97-AF65-F5344CB8AC3E}">
        <p14:creationId xmlns:p14="http://schemas.microsoft.com/office/powerpoint/2010/main" val="1412619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a:t>
            </a:r>
            <a:r>
              <a:rPr lang="tr-TR" dirty="0" err="1"/>
              <a:t>users</a:t>
            </a:r>
            <a:r>
              <a:rPr lang="tr-TR" dirty="0"/>
              <a:t> OLTP ve OLAP</a:t>
            </a:r>
          </a:p>
        </p:txBody>
      </p:sp>
      <p:sp>
        <p:nvSpPr>
          <p:cNvPr id="3" name="İçerik Yer Tutucusu 2"/>
          <p:cNvSpPr>
            <a:spLocks noGrp="1"/>
          </p:cNvSpPr>
          <p:nvPr>
            <p:ph idx="1"/>
          </p:nvPr>
        </p:nvSpPr>
        <p:spPr>
          <a:xfrm>
            <a:off x="646111" y="1486247"/>
            <a:ext cx="9045240" cy="1321347"/>
          </a:xfrm>
        </p:spPr>
        <p:txBody>
          <a:bodyPr>
            <a:normAutofit lnSpcReduction="10000"/>
          </a:bodyPr>
          <a:lstStyle/>
          <a:p>
            <a:r>
              <a:rPr lang="tr-TR" dirty="0"/>
              <a:t>OLTP: Bankada yapılan her işlem OLTP işlemidir. </a:t>
            </a:r>
          </a:p>
          <a:p>
            <a:r>
              <a:rPr lang="tr-TR" dirty="0"/>
              <a:t>OLAP: Bir bankanın nereye şube açacağı, En kârlı müşterisinin bulunması gibi işlemler tüm kullanıcıları değil sadece banka yetkililerini ilgilendirir.</a:t>
            </a:r>
          </a:p>
        </p:txBody>
      </p:sp>
      <p:sp>
        <p:nvSpPr>
          <p:cNvPr id="4" name="Unvan 1"/>
          <p:cNvSpPr txBox="1">
            <a:spLocks/>
          </p:cNvSpPr>
          <p:nvPr/>
        </p:nvSpPr>
        <p:spPr>
          <a:xfrm>
            <a:off x="646111" y="312634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DB Boyutu OLTP ve OLAP</a:t>
            </a:r>
          </a:p>
        </p:txBody>
      </p:sp>
      <p:sp>
        <p:nvSpPr>
          <p:cNvPr id="5" name="İçerik Yer Tutucusu 2"/>
          <p:cNvSpPr txBox="1">
            <a:spLocks/>
          </p:cNvSpPr>
          <p:nvPr/>
        </p:nvSpPr>
        <p:spPr>
          <a:xfrm>
            <a:off x="646111" y="4024646"/>
            <a:ext cx="9045240" cy="14746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OLTP: Megabayt yada gigabayt durumundadır.</a:t>
            </a:r>
          </a:p>
          <a:p>
            <a:r>
              <a:rPr lang="tr-TR" dirty="0"/>
              <a:t>OLAP: Yüzlerce gigabayt ile terabaytlar arasındadır. </a:t>
            </a:r>
            <a:r>
              <a:rPr lang="tr-TR" dirty="0" err="1"/>
              <a:t>Big</a:t>
            </a:r>
            <a:r>
              <a:rPr lang="tr-TR" dirty="0"/>
              <a:t> datanın temelleri de zaten burada atılmıştır.</a:t>
            </a:r>
          </a:p>
        </p:txBody>
      </p:sp>
    </p:spTree>
    <p:extLst>
      <p:ext uri="{BB962C8B-B14F-4D97-AF65-F5344CB8AC3E}">
        <p14:creationId xmlns:p14="http://schemas.microsoft.com/office/powerpoint/2010/main" val="1017682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Metrikler OLTP ve OLAP</a:t>
            </a:r>
          </a:p>
        </p:txBody>
      </p:sp>
      <p:sp>
        <p:nvSpPr>
          <p:cNvPr id="3" name="İçerik Yer Tutucusu 2"/>
          <p:cNvSpPr>
            <a:spLocks noGrp="1"/>
          </p:cNvSpPr>
          <p:nvPr>
            <p:ph idx="1"/>
          </p:nvPr>
        </p:nvSpPr>
        <p:spPr>
          <a:xfrm>
            <a:off x="646111" y="1486247"/>
            <a:ext cx="9045240" cy="4515308"/>
          </a:xfrm>
        </p:spPr>
        <p:txBody>
          <a:bodyPr/>
          <a:lstStyle/>
          <a:p>
            <a:r>
              <a:rPr lang="tr-TR" dirty="0"/>
              <a:t>OLTP: İşlemlerin çıktıları, saniyeler içerisinde çıkmaktadır.</a:t>
            </a:r>
          </a:p>
          <a:p>
            <a:r>
              <a:rPr lang="tr-TR" dirty="0"/>
              <a:t>OLAP: Buradaki </a:t>
            </a:r>
            <a:r>
              <a:rPr lang="tr-TR" dirty="0" err="1"/>
              <a:t>queryler</a:t>
            </a:r>
            <a:r>
              <a:rPr lang="tr-TR" dirty="0"/>
              <a:t> </a:t>
            </a:r>
            <a:r>
              <a:rPr lang="tr-TR" dirty="0" err="1"/>
              <a:t>Olap</a:t>
            </a:r>
            <a:r>
              <a:rPr lang="tr-TR" dirty="0"/>
              <a:t> yapısında değilse şayet </a:t>
            </a:r>
            <a:r>
              <a:rPr lang="tr-TR" dirty="0" err="1"/>
              <a:t>queryler</a:t>
            </a:r>
            <a:r>
              <a:rPr lang="tr-TR" dirty="0"/>
              <a:t> haftalarca aylarca sürebilmektedir. Haftalarca süren bir </a:t>
            </a:r>
            <a:r>
              <a:rPr lang="tr-TR" dirty="0" err="1"/>
              <a:t>query</a:t>
            </a:r>
            <a:r>
              <a:rPr lang="tr-TR" dirty="0"/>
              <a:t> problem demektir. Google’da aradığımız her sorgu bir </a:t>
            </a:r>
            <a:r>
              <a:rPr lang="tr-TR" dirty="0" err="1"/>
              <a:t>olap</a:t>
            </a:r>
            <a:r>
              <a:rPr lang="tr-TR" dirty="0"/>
              <a:t> sorgusu olarak düşünülebilir. Bu sorguların daha önceden oluşturulmuş, ezberlenmiş ve hazırlanmış yapılar üzerinden sorgulandığı için çok kısa sürede görebiliyoruz. </a:t>
            </a:r>
          </a:p>
          <a:p>
            <a:pPr marL="0" indent="0">
              <a:buNone/>
            </a:pPr>
            <a:r>
              <a:rPr lang="tr-TR" dirty="0"/>
              <a:t>Google tasarlarınken saniyenin daha küçük mertebesinde sonuç döndürebilecek şekilde tasarlanmaktadır. Sorguya bakıldığında aslında bir OLAP sorgusudur. Bütün dünya üzerinde şu kelimelerin geçtiği şu kelimelerin geçmediği gibi bir arama yapabiliyoruz. Şu sitelerde geçen şu sitelerde geçmeyen gibi sorgular yapabiliyoruz.</a:t>
            </a:r>
          </a:p>
          <a:p>
            <a:pPr marL="0" indent="0">
              <a:buNone/>
            </a:pPr>
            <a:endParaRPr lang="tr-TR" dirty="0"/>
          </a:p>
        </p:txBody>
      </p:sp>
    </p:spTree>
    <p:extLst>
      <p:ext uri="{BB962C8B-B14F-4D97-AF65-F5344CB8AC3E}">
        <p14:creationId xmlns:p14="http://schemas.microsoft.com/office/powerpoint/2010/main" val="39872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Noncluestered</a:t>
            </a:r>
            <a:r>
              <a:rPr lang="tr-TR" dirty="0"/>
              <a:t> </a:t>
            </a:r>
            <a:r>
              <a:rPr lang="tr-TR" dirty="0" err="1"/>
              <a:t>İndex</a:t>
            </a:r>
            <a:r>
              <a:rPr lang="tr-TR" dirty="0"/>
              <a:t> İle İlgili Örnek</a:t>
            </a:r>
          </a:p>
        </p:txBody>
      </p:sp>
      <p:sp>
        <p:nvSpPr>
          <p:cNvPr id="3" name="İçerik Yer Tutucusu 2"/>
          <p:cNvSpPr>
            <a:spLocks noGrp="1"/>
          </p:cNvSpPr>
          <p:nvPr>
            <p:ph idx="1"/>
          </p:nvPr>
        </p:nvSpPr>
        <p:spPr>
          <a:xfrm>
            <a:off x="646111" y="1486247"/>
            <a:ext cx="9045240" cy="2287263"/>
          </a:xfrm>
        </p:spPr>
        <p:txBody>
          <a:bodyPr>
            <a:normAutofit fontScale="92500" lnSpcReduction="20000"/>
          </a:bodyPr>
          <a:lstStyle/>
          <a:p>
            <a:r>
              <a:rPr lang="tr-TR" dirty="0"/>
              <a:t>CREATE NONCLUSTERED INDEX [indexadi1] ON [</a:t>
            </a:r>
            <a:r>
              <a:rPr lang="tr-TR" dirty="0" err="1"/>
              <a:t>dbo</a:t>
            </a:r>
            <a:r>
              <a:rPr lang="tr-TR" dirty="0"/>
              <a:t>].[</a:t>
            </a:r>
            <a:r>
              <a:rPr lang="tr-TR" dirty="0" err="1"/>
              <a:t>ogrenci</a:t>
            </a:r>
            <a:r>
              <a:rPr lang="tr-TR" dirty="0"/>
              <a:t>]</a:t>
            </a:r>
            <a:br>
              <a:rPr lang="tr-TR" dirty="0"/>
            </a:br>
            <a:r>
              <a:rPr lang="tr-TR" dirty="0"/>
              <a:t>        (</a:t>
            </a:r>
            <a:br>
              <a:rPr lang="tr-TR" dirty="0"/>
            </a:br>
            <a:r>
              <a:rPr lang="tr-TR" dirty="0"/>
              <a:t>        [</a:t>
            </a:r>
            <a:r>
              <a:rPr lang="tr-TR" dirty="0" err="1"/>
              <a:t>ogrenciAd</a:t>
            </a:r>
            <a:r>
              <a:rPr lang="tr-TR" dirty="0"/>
              <a:t>] ASC</a:t>
            </a:r>
            <a:br>
              <a:rPr lang="tr-TR" dirty="0"/>
            </a:br>
            <a:r>
              <a:rPr lang="tr-TR" dirty="0"/>
              <a:t>        )</a:t>
            </a:r>
          </a:p>
          <a:p>
            <a:r>
              <a:rPr lang="tr-TR" dirty="0"/>
              <a:t>CREATE NONCLUSTERED INDEX [indexadi3] ON [</a:t>
            </a:r>
            <a:r>
              <a:rPr lang="tr-TR" dirty="0" err="1"/>
              <a:t>dbo</a:t>
            </a:r>
            <a:r>
              <a:rPr lang="tr-TR" dirty="0"/>
              <a:t>].[</a:t>
            </a:r>
            <a:r>
              <a:rPr lang="tr-TR" dirty="0" err="1"/>
              <a:t>ogrenci</a:t>
            </a:r>
            <a:r>
              <a:rPr lang="tr-TR" dirty="0"/>
              <a:t>]</a:t>
            </a:r>
            <a:br>
              <a:rPr lang="tr-TR" dirty="0"/>
            </a:br>
            <a:r>
              <a:rPr lang="tr-TR" dirty="0"/>
              <a:t>        (</a:t>
            </a:r>
            <a:br>
              <a:rPr lang="tr-TR" dirty="0"/>
            </a:br>
            <a:r>
              <a:rPr lang="tr-TR" dirty="0"/>
              <a:t>        [</a:t>
            </a:r>
            <a:r>
              <a:rPr lang="tr-TR" dirty="0" err="1"/>
              <a:t>ogrenciAd</a:t>
            </a:r>
            <a:r>
              <a:rPr lang="tr-TR" dirty="0"/>
              <a:t>],[</a:t>
            </a:r>
            <a:r>
              <a:rPr lang="tr-TR" dirty="0" err="1"/>
              <a:t>ogrenciSoyad</a:t>
            </a:r>
            <a:r>
              <a:rPr lang="tr-TR" dirty="0"/>
              <a:t>] ASC</a:t>
            </a:r>
            <a:br>
              <a:rPr lang="tr-TR" dirty="0"/>
            </a:br>
            <a:r>
              <a:rPr lang="tr-TR" dirty="0"/>
              <a:t>        )</a:t>
            </a:r>
          </a:p>
          <a:p>
            <a:pPr marL="0" indent="0">
              <a:buNone/>
            </a:pPr>
            <a:endParaRPr lang="tr-TR" dirty="0"/>
          </a:p>
        </p:txBody>
      </p:sp>
    </p:spTree>
    <p:extLst>
      <p:ext uri="{BB962C8B-B14F-4D97-AF65-F5344CB8AC3E}">
        <p14:creationId xmlns:p14="http://schemas.microsoft.com/office/powerpoint/2010/main" val="2279675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ETL (</a:t>
            </a:r>
            <a:r>
              <a:rPr lang="tr-TR" dirty="0" err="1"/>
              <a:t>Export</a:t>
            </a:r>
            <a:r>
              <a:rPr lang="tr-TR" dirty="0"/>
              <a:t> – </a:t>
            </a:r>
            <a:r>
              <a:rPr lang="tr-TR" dirty="0" err="1"/>
              <a:t>Transform</a:t>
            </a:r>
            <a:r>
              <a:rPr lang="tr-TR" dirty="0"/>
              <a:t> – </a:t>
            </a:r>
            <a:r>
              <a:rPr lang="tr-TR" dirty="0" err="1"/>
              <a:t>Load</a:t>
            </a:r>
            <a:r>
              <a:rPr lang="tr-TR" dirty="0"/>
              <a:t> )</a:t>
            </a:r>
          </a:p>
        </p:txBody>
      </p:sp>
      <p:sp>
        <p:nvSpPr>
          <p:cNvPr id="5" name="İçerik Yer Tutucusu 2"/>
          <p:cNvSpPr txBox="1">
            <a:spLocks/>
          </p:cNvSpPr>
          <p:nvPr/>
        </p:nvSpPr>
        <p:spPr>
          <a:xfrm>
            <a:off x="646111" y="4024646"/>
            <a:ext cx="10545630" cy="28333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Veri tabanı veya veri tabanlarından ilk başta çıkarımlar (</a:t>
            </a:r>
            <a:r>
              <a:rPr lang="tr-TR" dirty="0" err="1"/>
              <a:t>export</a:t>
            </a:r>
            <a:r>
              <a:rPr lang="tr-TR" dirty="0"/>
              <a:t>) yapılmaktadır. Verinin ne kadarı yada ne sıklıkla alınacağı belirleniyor. Daha sonra yukarıdaki tabloda yer verilmeyen Temizleme (</a:t>
            </a:r>
            <a:r>
              <a:rPr lang="tr-TR" dirty="0" err="1"/>
              <a:t>Preprocess</a:t>
            </a:r>
            <a:r>
              <a:rPr lang="tr-TR" dirty="0"/>
              <a:t>) kısmı vardır. Bu kısımda her alınan veriye güvenmememiz, her veriyi de kullanmamamız gerekmektedir. Mesela müşterinin yaşı 200 olarak girilmişse veya boş bırakılmışsa bu verileri temizlememiz gerekmektedir. Dönüşüm (</a:t>
            </a:r>
            <a:r>
              <a:rPr lang="tr-TR" dirty="0" err="1"/>
              <a:t>Transform</a:t>
            </a:r>
            <a:r>
              <a:rPr lang="tr-TR" dirty="0"/>
              <a:t>) işlemi yapılmaktadır. Verinin istenilen amaca dönüştürülmesi gerekmektedir. Adres kısmına detaylı adres yazmış o kısımdan sadece şehir kısmının alınması gerekmektedir.</a:t>
            </a:r>
          </a:p>
        </p:txBody>
      </p:sp>
      <p:pic>
        <p:nvPicPr>
          <p:cNvPr id="7" name="Resim 6" descr="C:\Users\Talha\Desktop\et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111" y="1367225"/>
            <a:ext cx="7982734" cy="2487930"/>
          </a:xfrm>
          <a:prstGeom prst="rect">
            <a:avLst/>
          </a:prstGeom>
          <a:noFill/>
          <a:ln>
            <a:noFill/>
          </a:ln>
        </p:spPr>
      </p:pic>
    </p:spTree>
    <p:extLst>
      <p:ext uri="{BB962C8B-B14F-4D97-AF65-F5344CB8AC3E}">
        <p14:creationId xmlns:p14="http://schemas.microsoft.com/office/powerpoint/2010/main" val="68285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ÖRNEKLE ETL</a:t>
            </a:r>
          </a:p>
        </p:txBody>
      </p:sp>
      <p:sp>
        <p:nvSpPr>
          <p:cNvPr id="3" name="İçerik Yer Tutucusu 2"/>
          <p:cNvSpPr>
            <a:spLocks noGrp="1"/>
          </p:cNvSpPr>
          <p:nvPr>
            <p:ph idx="1"/>
          </p:nvPr>
        </p:nvSpPr>
        <p:spPr>
          <a:xfrm>
            <a:off x="646111" y="1486247"/>
            <a:ext cx="9045240" cy="4476671"/>
          </a:xfrm>
        </p:spPr>
        <p:txBody>
          <a:bodyPr>
            <a:normAutofit/>
          </a:bodyPr>
          <a:lstStyle/>
          <a:p>
            <a:r>
              <a:rPr lang="tr-TR" dirty="0"/>
              <a:t>Başka bir örnek vermek gerekirse, İş grupları olduğunu düşünelim bu grupların içerisinde yazılım mühendisliği, bilgisayar mühendisliği, bilişim uzmanı, ütücü, kesici gibi örnekler arttırılabilir. </a:t>
            </a:r>
          </a:p>
          <a:p>
            <a:r>
              <a:rPr lang="tr-TR" dirty="0"/>
              <a:t>Bilişim adı altında yazılım mühendisliği, bilgisayar mühendisliği ve bilişim uzmanı gibi kişileri toplamalıyız.</a:t>
            </a:r>
          </a:p>
          <a:p>
            <a:r>
              <a:rPr lang="tr-TR" dirty="0"/>
              <a:t>Tekstil adı altında ütücü ve kesici gibi kişileri toplamalıyız. Bunlar dönüşüm işlemine örnektir. </a:t>
            </a:r>
          </a:p>
          <a:p>
            <a:r>
              <a:rPr lang="tr-TR" dirty="0"/>
              <a:t>Yükleme (</a:t>
            </a:r>
            <a:r>
              <a:rPr lang="tr-TR" dirty="0" err="1"/>
              <a:t>Load</a:t>
            </a:r>
            <a:r>
              <a:rPr lang="tr-TR" dirty="0"/>
              <a:t>) işlemi veri ambarına yüklenir. Verinin erişime açık olduğu anlamına gelmektedir. </a:t>
            </a:r>
          </a:p>
          <a:p>
            <a:pPr marL="0" indent="0">
              <a:buNone/>
            </a:pPr>
            <a:endParaRPr lang="tr-TR" dirty="0"/>
          </a:p>
        </p:txBody>
      </p:sp>
    </p:spTree>
    <p:extLst>
      <p:ext uri="{BB962C8B-B14F-4D97-AF65-F5344CB8AC3E}">
        <p14:creationId xmlns:p14="http://schemas.microsoft.com/office/powerpoint/2010/main" val="3595982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ELT (</a:t>
            </a:r>
            <a:r>
              <a:rPr lang="tr-TR" dirty="0" err="1"/>
              <a:t>Export</a:t>
            </a:r>
            <a:r>
              <a:rPr lang="tr-TR" dirty="0"/>
              <a:t> – </a:t>
            </a:r>
            <a:r>
              <a:rPr lang="tr-TR" dirty="0" err="1"/>
              <a:t>Load</a:t>
            </a:r>
            <a:r>
              <a:rPr lang="tr-TR" dirty="0"/>
              <a:t> – </a:t>
            </a:r>
            <a:r>
              <a:rPr lang="tr-TR" dirty="0" err="1"/>
              <a:t>Transform</a:t>
            </a:r>
            <a:r>
              <a:rPr lang="tr-TR" dirty="0"/>
              <a:t> )</a:t>
            </a:r>
          </a:p>
        </p:txBody>
      </p:sp>
      <p:sp>
        <p:nvSpPr>
          <p:cNvPr id="3" name="İçerik Yer Tutucusu 2"/>
          <p:cNvSpPr>
            <a:spLocks noGrp="1"/>
          </p:cNvSpPr>
          <p:nvPr>
            <p:ph idx="1"/>
          </p:nvPr>
        </p:nvSpPr>
        <p:spPr>
          <a:xfrm>
            <a:off x="646111" y="1486248"/>
            <a:ext cx="9045240" cy="1244074"/>
          </a:xfrm>
        </p:spPr>
        <p:txBody>
          <a:bodyPr>
            <a:normAutofit lnSpcReduction="10000"/>
          </a:bodyPr>
          <a:lstStyle/>
          <a:p>
            <a:r>
              <a:rPr lang="tr-TR" dirty="0"/>
              <a:t>Bir önceki sayfadaki işlemlerin genel olarak aynısı ancak çıkarım (</a:t>
            </a:r>
            <a:r>
              <a:rPr lang="tr-TR" dirty="0" err="1"/>
              <a:t>export</a:t>
            </a:r>
            <a:r>
              <a:rPr lang="tr-TR" dirty="0"/>
              <a:t>) ve temizleme (</a:t>
            </a:r>
            <a:r>
              <a:rPr lang="tr-TR" dirty="0" err="1"/>
              <a:t>Preprocess</a:t>
            </a:r>
            <a:r>
              <a:rPr lang="tr-TR" dirty="0"/>
              <a:t>) işlemi yapıldıktan sonra Yükleme (</a:t>
            </a:r>
            <a:r>
              <a:rPr lang="tr-TR" dirty="0" err="1"/>
              <a:t>Load</a:t>
            </a:r>
            <a:r>
              <a:rPr lang="tr-TR" dirty="0"/>
              <a:t>) işlemi yapılmaktadır. Data sonrasında Dönüşüm (</a:t>
            </a:r>
            <a:r>
              <a:rPr lang="tr-TR" dirty="0" err="1"/>
              <a:t>Transform</a:t>
            </a:r>
            <a:r>
              <a:rPr lang="tr-TR" dirty="0"/>
              <a:t>) işlemi yapılmaktadır. </a:t>
            </a:r>
          </a:p>
          <a:p>
            <a:pPr marL="0" indent="0">
              <a:buNone/>
            </a:pPr>
            <a:endParaRPr lang="tr-TR" dirty="0"/>
          </a:p>
        </p:txBody>
      </p:sp>
      <p:sp>
        <p:nvSpPr>
          <p:cNvPr id="4" name="Unvan 1"/>
          <p:cNvSpPr txBox="1">
            <a:spLocks/>
          </p:cNvSpPr>
          <p:nvPr/>
        </p:nvSpPr>
        <p:spPr>
          <a:xfrm>
            <a:off x="646111" y="301883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ETL ve ELT arasındaki farklar!</a:t>
            </a:r>
          </a:p>
        </p:txBody>
      </p:sp>
      <p:sp>
        <p:nvSpPr>
          <p:cNvPr id="5" name="İçerik Yer Tutucusu 2"/>
          <p:cNvSpPr txBox="1">
            <a:spLocks/>
          </p:cNvSpPr>
          <p:nvPr/>
        </p:nvSpPr>
        <p:spPr>
          <a:xfrm>
            <a:off x="646111" y="4024645"/>
            <a:ext cx="9045240" cy="25049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ETL : Veri ara server da dönüştürülür.</a:t>
            </a:r>
          </a:p>
          <a:p>
            <a:r>
              <a:rPr lang="tr-TR" dirty="0"/>
              <a:t>ELT : Veri hedef sistemde dönüştürülür, maliyet daha uygundur.</a:t>
            </a:r>
          </a:p>
          <a:p>
            <a:endParaRPr lang="tr-TR" dirty="0"/>
          </a:p>
          <a:p>
            <a:r>
              <a:rPr lang="tr-TR" dirty="0"/>
              <a:t>ETL : Çok iş kuralı ve yoğun dönüştürmeler için ve küçük miktarda daha uygundur.</a:t>
            </a:r>
          </a:p>
          <a:p>
            <a:r>
              <a:rPr lang="tr-TR" dirty="0"/>
              <a:t>ELT : Büyük miktarda datalar için uygundur.</a:t>
            </a:r>
          </a:p>
          <a:p>
            <a:endParaRPr lang="tr-TR" dirty="0"/>
          </a:p>
        </p:txBody>
      </p:sp>
    </p:spTree>
    <p:extLst>
      <p:ext uri="{BB962C8B-B14F-4D97-AF65-F5344CB8AC3E}">
        <p14:creationId xmlns:p14="http://schemas.microsoft.com/office/powerpoint/2010/main" val="544891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ETL ve ELT Arasındaki Farklar Devam</a:t>
            </a:r>
          </a:p>
        </p:txBody>
      </p:sp>
      <p:sp>
        <p:nvSpPr>
          <p:cNvPr id="3" name="İçerik Yer Tutucusu 2"/>
          <p:cNvSpPr>
            <a:spLocks noGrp="1"/>
          </p:cNvSpPr>
          <p:nvPr>
            <p:ph idx="1"/>
          </p:nvPr>
        </p:nvSpPr>
        <p:spPr>
          <a:xfrm>
            <a:off x="646111" y="1486247"/>
            <a:ext cx="9045240" cy="4386519"/>
          </a:xfrm>
        </p:spPr>
        <p:txBody>
          <a:bodyPr>
            <a:normAutofit/>
          </a:bodyPr>
          <a:lstStyle/>
          <a:p>
            <a:r>
              <a:rPr lang="tr-TR" dirty="0"/>
              <a:t>ETL : Dataya ulaşmak uzun sürer, hata telafisi zor.</a:t>
            </a:r>
          </a:p>
          <a:p>
            <a:r>
              <a:rPr lang="tr-TR" dirty="0"/>
              <a:t>ELT : Dataya ulaşmak kolaydır, hata telafisi kolaydır.,</a:t>
            </a:r>
          </a:p>
          <a:p>
            <a:endParaRPr lang="tr-TR" dirty="0"/>
          </a:p>
          <a:p>
            <a:r>
              <a:rPr lang="tr-TR" dirty="0"/>
              <a:t>ETL : Database yönetim yazılımlarında performanslı çalışır.</a:t>
            </a:r>
          </a:p>
          <a:p>
            <a:r>
              <a:rPr lang="tr-TR" dirty="0"/>
              <a:t>ELT : Bulut sistemi, yapısal veya yapısal olmayan veri kaynakları ile uygun çalışır.</a:t>
            </a:r>
          </a:p>
          <a:p>
            <a:endParaRPr lang="tr-TR" dirty="0"/>
          </a:p>
          <a:p>
            <a:r>
              <a:rPr lang="tr-TR" dirty="0"/>
              <a:t>ETL : Veri dizaynı esnasında istenilen veriler harici gelmez.</a:t>
            </a:r>
          </a:p>
          <a:p>
            <a:r>
              <a:rPr lang="tr-TR" dirty="0"/>
              <a:t>ELT : Değerli veriye geliştirme aşamasından sonra ulaşılır.</a:t>
            </a:r>
          </a:p>
        </p:txBody>
      </p:sp>
    </p:spTree>
    <p:extLst>
      <p:ext uri="{BB962C8B-B14F-4D97-AF65-F5344CB8AC3E}">
        <p14:creationId xmlns:p14="http://schemas.microsoft.com/office/powerpoint/2010/main" val="2505144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ETL ve ELT Arasındaki Farklar Devam</a:t>
            </a:r>
          </a:p>
        </p:txBody>
      </p:sp>
      <p:sp>
        <p:nvSpPr>
          <p:cNvPr id="3" name="İçerik Yer Tutucusu 2"/>
          <p:cNvSpPr>
            <a:spLocks noGrp="1"/>
          </p:cNvSpPr>
          <p:nvPr>
            <p:ph idx="1"/>
          </p:nvPr>
        </p:nvSpPr>
        <p:spPr>
          <a:xfrm>
            <a:off x="646111" y="1486247"/>
            <a:ext cx="9045240" cy="4875916"/>
          </a:xfrm>
        </p:spPr>
        <p:txBody>
          <a:bodyPr/>
          <a:lstStyle/>
          <a:p>
            <a:r>
              <a:rPr lang="tr-TR" dirty="0"/>
              <a:t>ETL : Kullanılan çoğu parça tekil ve maliyeti yüksektir</a:t>
            </a:r>
          </a:p>
          <a:p>
            <a:r>
              <a:rPr lang="tr-TR" dirty="0"/>
              <a:t>ELT : </a:t>
            </a:r>
            <a:r>
              <a:rPr lang="tr-TR" dirty="0" err="1"/>
              <a:t>SaaS</a:t>
            </a:r>
            <a:r>
              <a:rPr lang="tr-TR" dirty="0"/>
              <a:t>(Hizmet Olarak Yazılım) </a:t>
            </a:r>
            <a:r>
              <a:rPr lang="tr-TR" dirty="0" err="1"/>
              <a:t>ın</a:t>
            </a:r>
            <a:r>
              <a:rPr lang="tr-TR" dirty="0"/>
              <a:t> donanımı size ait değildir, hizmeti de uygun fiyatlıdır.</a:t>
            </a:r>
          </a:p>
          <a:p>
            <a:endParaRPr lang="tr-TR" dirty="0"/>
          </a:p>
          <a:p>
            <a:r>
              <a:rPr lang="tr-TR" dirty="0"/>
              <a:t>ETL : Uzun süredir kullanıldığı için güzel alıştırmalar ve dokümanlar bulmak kolaydır.</a:t>
            </a:r>
          </a:p>
          <a:p>
            <a:r>
              <a:rPr lang="tr-TR" dirty="0"/>
              <a:t>ELT : Daha yenidir, kurulumu karışıktır.</a:t>
            </a:r>
          </a:p>
          <a:p>
            <a:endParaRPr lang="tr-TR" dirty="0"/>
          </a:p>
          <a:p>
            <a:r>
              <a:rPr lang="tr-TR" dirty="0"/>
              <a:t>Küçük ve orta büyüklükteki işletmeler için yüksek maliyetlidir.</a:t>
            </a:r>
          </a:p>
          <a:p>
            <a:r>
              <a:rPr lang="tr-TR" dirty="0"/>
              <a:t>ELT : </a:t>
            </a:r>
            <a:r>
              <a:rPr lang="tr-TR" dirty="0" err="1"/>
              <a:t>SaaS</a:t>
            </a:r>
            <a:r>
              <a:rPr lang="tr-TR" dirty="0"/>
              <a:t> (Hizmet Olarak Yazılım) kullanan işletmeler için düşük maliyetlidir.</a:t>
            </a:r>
          </a:p>
        </p:txBody>
      </p:sp>
    </p:spTree>
    <p:extLst>
      <p:ext uri="{BB962C8B-B14F-4D97-AF65-F5344CB8AC3E}">
        <p14:creationId xmlns:p14="http://schemas.microsoft.com/office/powerpoint/2010/main" val="3758778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ODI (</a:t>
            </a:r>
            <a:r>
              <a:rPr lang="tr-TR" dirty="0" err="1"/>
              <a:t>Oracle</a:t>
            </a:r>
            <a:r>
              <a:rPr lang="tr-TR" dirty="0"/>
              <a:t> Data </a:t>
            </a:r>
            <a:r>
              <a:rPr lang="tr-TR" dirty="0" err="1"/>
              <a:t>İntegrator</a:t>
            </a:r>
            <a:r>
              <a:rPr lang="tr-TR" dirty="0"/>
              <a:t>)</a:t>
            </a:r>
          </a:p>
        </p:txBody>
      </p:sp>
      <p:sp>
        <p:nvSpPr>
          <p:cNvPr id="3" name="İçerik Yer Tutucusu 2"/>
          <p:cNvSpPr>
            <a:spLocks noGrp="1"/>
          </p:cNvSpPr>
          <p:nvPr>
            <p:ph idx="1"/>
          </p:nvPr>
        </p:nvSpPr>
        <p:spPr>
          <a:xfrm>
            <a:off x="646110" y="1486247"/>
            <a:ext cx="9141833" cy="4927432"/>
          </a:xfrm>
        </p:spPr>
        <p:txBody>
          <a:bodyPr>
            <a:normAutofit/>
          </a:bodyPr>
          <a:lstStyle/>
          <a:p>
            <a:r>
              <a:rPr lang="tr-TR" dirty="0"/>
              <a:t>Geleneksel ‘veri bütünleştirme’ teknolojileri kendi serverlarına ihtiyaç duyuyordu. Bu server da verileri birleştirme ve temizleme, düzenleme işlemlerini yaptıktan sonra kısacası ETL deki T, </a:t>
            </a:r>
            <a:r>
              <a:rPr lang="tr-TR" dirty="0" err="1"/>
              <a:t>DWH’a</a:t>
            </a:r>
            <a:r>
              <a:rPr lang="tr-TR" dirty="0"/>
              <a:t> yükleyerek ilerleniyordu. </a:t>
            </a:r>
          </a:p>
          <a:p>
            <a:r>
              <a:rPr lang="tr-TR" dirty="0"/>
              <a:t>ODI ise bundan biraz farklı olarak dönüştürme (</a:t>
            </a:r>
            <a:r>
              <a:rPr lang="tr-TR" dirty="0" err="1"/>
              <a:t>transform</a:t>
            </a:r>
            <a:r>
              <a:rPr lang="tr-TR" dirty="0"/>
              <a:t>) işlemini ayrı bir server a ihtiyaç duymaksızın bu ara dönüştürme adımını hedef sistemde gerçekleştirmektedir. </a:t>
            </a:r>
          </a:p>
          <a:p>
            <a:r>
              <a:rPr lang="tr-TR" dirty="0"/>
              <a:t>Bu sayede veri direk kaynaktan alınarak hedef sisteme yazılıyor ve dönüştürme işlemine hedef sistemde devam ediliyor ve bunun sonucu olarak işlenmiş veriye hızlı bir şekilde ulaşılmış olunuyor ayrıca bir server bakım, onarım ve maliyetinden kurtulmuş olunuyor.</a:t>
            </a:r>
          </a:p>
          <a:p>
            <a:pPr marL="0" indent="0">
              <a:buNone/>
            </a:pPr>
            <a:endParaRPr lang="tr-TR" dirty="0"/>
          </a:p>
        </p:txBody>
      </p:sp>
    </p:spTree>
    <p:extLst>
      <p:ext uri="{BB962C8B-B14F-4D97-AF65-F5344CB8AC3E}">
        <p14:creationId xmlns:p14="http://schemas.microsoft.com/office/powerpoint/2010/main" val="1927855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İnformatica</a:t>
            </a:r>
            <a:r>
              <a:rPr lang="tr-TR" dirty="0"/>
              <a:t> Nedir?</a:t>
            </a:r>
          </a:p>
        </p:txBody>
      </p:sp>
      <p:sp>
        <p:nvSpPr>
          <p:cNvPr id="3" name="İçerik Yer Tutucusu 2"/>
          <p:cNvSpPr>
            <a:spLocks noGrp="1"/>
          </p:cNvSpPr>
          <p:nvPr>
            <p:ph idx="1"/>
          </p:nvPr>
        </p:nvSpPr>
        <p:spPr>
          <a:xfrm>
            <a:off x="646111" y="1486247"/>
            <a:ext cx="9045240" cy="4051668"/>
          </a:xfrm>
        </p:spPr>
        <p:txBody>
          <a:bodyPr>
            <a:normAutofit/>
          </a:bodyPr>
          <a:lstStyle/>
          <a:p>
            <a:r>
              <a:rPr lang="tr-TR" dirty="0"/>
              <a:t>Data Management kulvarının önde gelen oyuncusu </a:t>
            </a:r>
            <a:r>
              <a:rPr lang="tr-TR" dirty="0" err="1"/>
              <a:t>Informaticadır</a:t>
            </a:r>
            <a:r>
              <a:rPr lang="tr-TR" dirty="0"/>
              <a:t>. </a:t>
            </a:r>
          </a:p>
          <a:p>
            <a:pPr marL="0" indent="0">
              <a:buNone/>
            </a:pPr>
            <a:r>
              <a:rPr lang="tr-TR" dirty="0" err="1"/>
              <a:t>Informatica</a:t>
            </a:r>
            <a:r>
              <a:rPr lang="tr-TR" dirty="0"/>
              <a:t> şirketi</a:t>
            </a:r>
          </a:p>
          <a:p>
            <a:r>
              <a:rPr lang="tr-TR" dirty="0"/>
              <a:t>Data Integration</a:t>
            </a:r>
          </a:p>
          <a:p>
            <a:r>
              <a:rPr lang="tr-TR" dirty="0" err="1"/>
              <a:t>Big</a:t>
            </a:r>
            <a:r>
              <a:rPr lang="tr-TR" dirty="0"/>
              <a:t> Data Management</a:t>
            </a:r>
          </a:p>
          <a:p>
            <a:r>
              <a:rPr lang="tr-TR" dirty="0"/>
              <a:t>Data </a:t>
            </a:r>
            <a:r>
              <a:rPr lang="tr-TR" dirty="0" err="1"/>
              <a:t>Quality</a:t>
            </a:r>
            <a:endParaRPr lang="tr-TR" dirty="0"/>
          </a:p>
          <a:p>
            <a:r>
              <a:rPr lang="tr-TR" dirty="0"/>
              <a:t>Data Security</a:t>
            </a:r>
          </a:p>
          <a:p>
            <a:pPr marL="0" indent="0">
              <a:buNone/>
            </a:pPr>
            <a:r>
              <a:rPr lang="tr-TR" dirty="0"/>
              <a:t>gibi bir çok alanın veri yönetim ihtiyaçlarına cevap verecek şekilde farklı ürünlere sahip. İşi sadece data </a:t>
            </a:r>
            <a:r>
              <a:rPr lang="tr-TR" dirty="0" err="1"/>
              <a:t>management</a:t>
            </a:r>
            <a:r>
              <a:rPr lang="tr-TR" dirty="0"/>
              <a:t> olan bir şirketin bu alanda profesyonel ve başarılı hizmetler sunuyor olması normal karşılanabilir.</a:t>
            </a:r>
          </a:p>
          <a:p>
            <a:pPr marL="0" indent="0">
              <a:buNone/>
            </a:pPr>
            <a:endParaRPr lang="tr-TR" dirty="0"/>
          </a:p>
        </p:txBody>
      </p:sp>
    </p:spTree>
    <p:extLst>
      <p:ext uri="{BB962C8B-B14F-4D97-AF65-F5344CB8AC3E}">
        <p14:creationId xmlns:p14="http://schemas.microsoft.com/office/powerpoint/2010/main" val="3333086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10131617" cy="745017"/>
          </a:xfrm>
        </p:spPr>
        <p:txBody>
          <a:bodyPr/>
          <a:lstStyle/>
          <a:p>
            <a:r>
              <a:rPr lang="tr-TR" sz="3200" dirty="0"/>
              <a:t>SSIS Nedir ? SQL Server Integration Services Nedir ?</a:t>
            </a:r>
          </a:p>
        </p:txBody>
      </p:sp>
      <p:sp>
        <p:nvSpPr>
          <p:cNvPr id="3" name="İçerik Yer Tutucusu 2"/>
          <p:cNvSpPr>
            <a:spLocks noGrp="1"/>
          </p:cNvSpPr>
          <p:nvPr>
            <p:ph idx="1"/>
          </p:nvPr>
        </p:nvSpPr>
        <p:spPr>
          <a:xfrm>
            <a:off x="646111" y="1486247"/>
            <a:ext cx="9045240" cy="4487833"/>
          </a:xfrm>
        </p:spPr>
        <p:txBody>
          <a:bodyPr>
            <a:normAutofit/>
          </a:bodyPr>
          <a:lstStyle/>
          <a:p>
            <a:r>
              <a:rPr lang="tr-TR" dirty="0"/>
              <a:t>SQL Server birleştirme servisi olarak </a:t>
            </a:r>
            <a:r>
              <a:rPr lang="tr-TR" dirty="0" err="1"/>
              <a:t>Türkçe’ye</a:t>
            </a:r>
            <a:r>
              <a:rPr lang="tr-TR" dirty="0"/>
              <a:t> çevirebileceğimiz </a:t>
            </a:r>
            <a:r>
              <a:rPr lang="tr-TR" dirty="0" err="1"/>
              <a:t>SSIS’i</a:t>
            </a:r>
            <a:r>
              <a:rPr lang="tr-TR" dirty="0"/>
              <a:t> çok kısaca açıklamak gerekirse bir tür ETL aracıdır. Programın amacı bir çok farklı veri kaynağında bulunan verilerin hepsini derleyip, toplayıp bir veri ambarı oluşturmaktır.</a:t>
            </a:r>
          </a:p>
          <a:p>
            <a:r>
              <a:rPr lang="tr-TR" dirty="0"/>
              <a:t>Farklı veri kaynakları SQL veri tabanı, Excel dosyaları, Word dosyaları, </a:t>
            </a:r>
            <a:r>
              <a:rPr lang="tr-TR" dirty="0" err="1"/>
              <a:t>text</a:t>
            </a:r>
            <a:r>
              <a:rPr lang="tr-TR" dirty="0"/>
              <a:t> dosyaları ve canlı </a:t>
            </a:r>
            <a:r>
              <a:rPr lang="tr-TR" dirty="0" err="1"/>
              <a:t>api</a:t>
            </a:r>
            <a:r>
              <a:rPr lang="tr-TR" dirty="0"/>
              <a:t> dosyaları olabilir.</a:t>
            </a:r>
          </a:p>
          <a:p>
            <a:r>
              <a:rPr lang="tr-TR" dirty="0"/>
              <a:t>Verileri bu aracı kullanarak veri ambarını taşırken aradaki kuralları siz yazıyorsunuz. Bu demek oluyor ki veri ambarının yapısını siz belirleyebilirsiniz. Verileri taşırken siz de yeni hesaplamalar yapıp eldeki veriler ile yeni veriler elde edebilirsiniz.</a:t>
            </a:r>
          </a:p>
        </p:txBody>
      </p:sp>
    </p:spTree>
    <p:extLst>
      <p:ext uri="{BB962C8B-B14F-4D97-AF65-F5344CB8AC3E}">
        <p14:creationId xmlns:p14="http://schemas.microsoft.com/office/powerpoint/2010/main" val="3589012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sz="4400" dirty="0"/>
              <a:t>SSIS Devam</a:t>
            </a:r>
            <a:endParaRPr lang="tr-TR" dirty="0"/>
          </a:p>
        </p:txBody>
      </p:sp>
      <p:sp>
        <p:nvSpPr>
          <p:cNvPr id="3" name="İçerik Yer Tutucusu 2"/>
          <p:cNvSpPr>
            <a:spLocks noGrp="1"/>
          </p:cNvSpPr>
          <p:nvPr>
            <p:ph idx="1"/>
          </p:nvPr>
        </p:nvSpPr>
        <p:spPr>
          <a:xfrm>
            <a:off x="646111" y="1364327"/>
            <a:ext cx="10143809" cy="3610009"/>
          </a:xfrm>
        </p:spPr>
        <p:txBody>
          <a:bodyPr>
            <a:normAutofit fontScale="85000" lnSpcReduction="10000"/>
          </a:bodyPr>
          <a:lstStyle/>
          <a:p>
            <a:r>
              <a:rPr lang="tr-TR" dirty="0"/>
              <a:t>Taşıma kuralları ve dönüşüm işlemlerini SSIS paketi denilen dosyalara kayıt etmektesiniz. Bu paketler </a:t>
            </a:r>
            <a:r>
              <a:rPr lang="tr-TR" dirty="0" err="1"/>
              <a:t>dtsx</a:t>
            </a:r>
            <a:r>
              <a:rPr lang="tr-TR" dirty="0"/>
              <a:t> formatında dosyalardır. Bu paketler belli aralıklar ile çalışmaktadır. Yani belli aralıklarla belirtilen veri kaynaklarından verileri alıp belirtilen işlemleri yaptıktan sonra belirtilen yerlere kayıt etmektedir.</a:t>
            </a:r>
          </a:p>
          <a:p>
            <a:r>
              <a:rPr lang="tr-TR" dirty="0"/>
              <a:t>Bu paketler 3 ana bölümden oluşmaktadır:</a:t>
            </a:r>
          </a:p>
          <a:p>
            <a:r>
              <a:rPr lang="tr-TR" dirty="0"/>
              <a:t>Control </a:t>
            </a:r>
            <a:r>
              <a:rPr lang="tr-TR" dirty="0" err="1"/>
              <a:t>Flow</a:t>
            </a:r>
            <a:r>
              <a:rPr lang="tr-TR" dirty="0"/>
              <a:t>: Update, insert ve </a:t>
            </a:r>
            <a:r>
              <a:rPr lang="tr-TR" dirty="0" err="1"/>
              <a:t>delete</a:t>
            </a:r>
            <a:r>
              <a:rPr lang="tr-TR" dirty="0"/>
              <a:t> gibi SQL sorgularımızı, dosya işlemlerimizi, döngülerimizi olumlu – olumsuz sonuçlarda neler olacağı kısaca ETL sürecinin tasarımını burada anlatıyoruz.</a:t>
            </a:r>
          </a:p>
          <a:p>
            <a:r>
              <a:rPr lang="tr-TR" dirty="0"/>
              <a:t>Data </a:t>
            </a:r>
            <a:r>
              <a:rPr lang="tr-TR" dirty="0" err="1"/>
              <a:t>Flow</a:t>
            </a:r>
            <a:r>
              <a:rPr lang="tr-TR" dirty="0"/>
              <a:t>: Select işlemi ile kaynaktan aldığımız verileri hedefe yazmadan önce verilerde değişiklikleri burada yapıyoruz. Kolon ekleme, tür dönüşümü, </a:t>
            </a:r>
            <a:r>
              <a:rPr lang="tr-TR" dirty="0" err="1"/>
              <a:t>joinler</a:t>
            </a:r>
            <a:r>
              <a:rPr lang="tr-TR" dirty="0"/>
              <a:t> ve </a:t>
            </a:r>
            <a:r>
              <a:rPr lang="tr-TR" dirty="0" err="1"/>
              <a:t>unionlar</a:t>
            </a:r>
            <a:r>
              <a:rPr lang="tr-TR" dirty="0"/>
              <a:t> gibi…</a:t>
            </a:r>
          </a:p>
          <a:p>
            <a:r>
              <a:rPr lang="tr-TR" dirty="0" err="1"/>
              <a:t>Events</a:t>
            </a:r>
            <a:r>
              <a:rPr lang="tr-TR" dirty="0"/>
              <a:t>: Burada kayıt işlemlerimizi yapıyoruz ve paket yaşam döngüsünü bir seferlik de olsa bitiriyor diyebiliriz.</a:t>
            </a:r>
          </a:p>
        </p:txBody>
      </p:sp>
      <p:pic>
        <p:nvPicPr>
          <p:cNvPr id="12" name="Resim 11" descr="C:\Users\Talha\Desktop\AS.png"/>
          <p:cNvPicPr/>
          <p:nvPr/>
        </p:nvPicPr>
        <p:blipFill>
          <a:blip r:embed="rId2">
            <a:extLst>
              <a:ext uri="{28A0092B-C50C-407E-A947-70E740481C1C}">
                <a14:useLocalDpi xmlns:a14="http://schemas.microsoft.com/office/drawing/2010/main" val="0"/>
              </a:ext>
            </a:extLst>
          </a:blip>
          <a:srcRect/>
          <a:stretch>
            <a:fillRect/>
          </a:stretch>
        </p:blipFill>
        <p:spPr bwMode="auto">
          <a:xfrm>
            <a:off x="2836702" y="5075237"/>
            <a:ext cx="5762625" cy="1584325"/>
          </a:xfrm>
          <a:prstGeom prst="rect">
            <a:avLst/>
          </a:prstGeom>
          <a:noFill/>
          <a:ln>
            <a:noFill/>
          </a:ln>
        </p:spPr>
      </p:pic>
    </p:spTree>
    <p:extLst>
      <p:ext uri="{BB962C8B-B14F-4D97-AF65-F5344CB8AC3E}">
        <p14:creationId xmlns:p14="http://schemas.microsoft.com/office/powerpoint/2010/main" val="1299746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DataMart</a:t>
            </a:r>
            <a:r>
              <a:rPr lang="tr-TR" dirty="0"/>
              <a:t> nedir?</a:t>
            </a:r>
          </a:p>
        </p:txBody>
      </p:sp>
      <p:sp>
        <p:nvSpPr>
          <p:cNvPr id="3" name="İçerik Yer Tutucusu 2"/>
          <p:cNvSpPr>
            <a:spLocks noGrp="1"/>
          </p:cNvSpPr>
          <p:nvPr>
            <p:ph idx="1"/>
          </p:nvPr>
        </p:nvSpPr>
        <p:spPr>
          <a:xfrm>
            <a:off x="646111" y="1486247"/>
            <a:ext cx="9045240" cy="2817529"/>
          </a:xfrm>
        </p:spPr>
        <p:txBody>
          <a:bodyPr>
            <a:normAutofit/>
          </a:bodyPr>
          <a:lstStyle/>
          <a:p>
            <a:r>
              <a:rPr lang="tr-TR" dirty="0" err="1"/>
              <a:t>Datamartlar</a:t>
            </a:r>
            <a:r>
              <a:rPr lang="tr-TR" dirty="0"/>
              <a:t>,  veri ambarlarının  alt kümeleridir.</a:t>
            </a:r>
          </a:p>
          <a:p>
            <a:r>
              <a:rPr lang="tr-TR" dirty="0"/>
              <a:t>Bir </a:t>
            </a:r>
            <a:r>
              <a:rPr lang="tr-TR" dirty="0" err="1"/>
              <a:t>datamart</a:t>
            </a:r>
            <a:r>
              <a:rPr lang="tr-TR" dirty="0"/>
              <a:t> ve </a:t>
            </a:r>
            <a:r>
              <a:rPr lang="tr-TR" dirty="0" err="1"/>
              <a:t>veriambarı</a:t>
            </a:r>
            <a:r>
              <a:rPr lang="tr-TR" dirty="0"/>
              <a:t> arasındaki farka kısaca değinirsek; </a:t>
            </a:r>
          </a:p>
          <a:p>
            <a:r>
              <a:rPr lang="tr-TR" dirty="0"/>
              <a:t>Veri ambarı, </a:t>
            </a:r>
            <a:r>
              <a:rPr lang="tr-TR" dirty="0" err="1"/>
              <a:t>veritabanlarını</a:t>
            </a:r>
            <a:r>
              <a:rPr lang="tr-TR" dirty="0"/>
              <a:t> bütün bir şirkette birleştirirken, </a:t>
            </a:r>
            <a:r>
              <a:rPr lang="tr-TR" dirty="0" err="1"/>
              <a:t>datamartlar</a:t>
            </a:r>
            <a:r>
              <a:rPr lang="tr-TR" dirty="0"/>
              <a:t> genellikle daha küçüktür ve belirli bir konuyla veya bölüm üzerindeki ihtiyaca yönelik dataya odaklanır.</a:t>
            </a:r>
          </a:p>
        </p:txBody>
      </p:sp>
      <p:pic>
        <p:nvPicPr>
          <p:cNvPr id="6" name="Resim 5" descr="C:\Users\Talha\Desktop\datamart.png"/>
          <p:cNvPicPr/>
          <p:nvPr/>
        </p:nvPicPr>
        <p:blipFill>
          <a:blip r:embed="rId2">
            <a:extLst>
              <a:ext uri="{28A0092B-C50C-407E-A947-70E740481C1C}">
                <a14:useLocalDpi xmlns:a14="http://schemas.microsoft.com/office/drawing/2010/main" val="0"/>
              </a:ext>
            </a:extLst>
          </a:blip>
          <a:srcRect/>
          <a:stretch>
            <a:fillRect/>
          </a:stretch>
        </p:blipFill>
        <p:spPr bwMode="auto">
          <a:xfrm>
            <a:off x="4348734" y="4464748"/>
            <a:ext cx="2689860" cy="1903095"/>
          </a:xfrm>
          <a:prstGeom prst="rect">
            <a:avLst/>
          </a:prstGeom>
          <a:noFill/>
          <a:ln>
            <a:noFill/>
          </a:ln>
        </p:spPr>
      </p:pic>
    </p:spTree>
    <p:extLst>
      <p:ext uri="{BB962C8B-B14F-4D97-AF65-F5344CB8AC3E}">
        <p14:creationId xmlns:p14="http://schemas.microsoft.com/office/powerpoint/2010/main" val="98601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96533"/>
          </a:xfrm>
        </p:spPr>
        <p:txBody>
          <a:bodyPr/>
          <a:lstStyle/>
          <a:p>
            <a:r>
              <a:rPr lang="tr-TR" dirty="0" err="1"/>
              <a:t>Partition</a:t>
            </a:r>
            <a:r>
              <a:rPr lang="tr-TR" dirty="0"/>
              <a:t> </a:t>
            </a:r>
          </a:p>
        </p:txBody>
      </p:sp>
      <p:sp>
        <p:nvSpPr>
          <p:cNvPr id="3" name="İçerik Yer Tutucusu 2"/>
          <p:cNvSpPr>
            <a:spLocks noGrp="1"/>
          </p:cNvSpPr>
          <p:nvPr>
            <p:ph idx="1"/>
          </p:nvPr>
        </p:nvSpPr>
        <p:spPr>
          <a:xfrm>
            <a:off x="646111" y="1486247"/>
            <a:ext cx="9051681" cy="4141821"/>
          </a:xfrm>
        </p:spPr>
        <p:txBody>
          <a:bodyPr>
            <a:normAutofit/>
          </a:bodyPr>
          <a:lstStyle/>
          <a:p>
            <a:r>
              <a:rPr lang="tr-TR" dirty="0" err="1"/>
              <a:t>Partition</a:t>
            </a:r>
            <a:r>
              <a:rPr lang="tr-TR" dirty="0"/>
              <a:t>, kabaca tabloların ve </a:t>
            </a:r>
            <a:r>
              <a:rPr lang="tr-TR" dirty="0" err="1"/>
              <a:t>indexlerin</a:t>
            </a:r>
            <a:r>
              <a:rPr lang="tr-TR" dirty="0"/>
              <a:t> parçalara bölünmesi işlemidir. Örneğin 1 TB boyuta sahip bir tablonuz var. Ve bu tabloda </a:t>
            </a:r>
            <a:r>
              <a:rPr lang="tr-TR" dirty="0" err="1"/>
              <a:t>datetime</a:t>
            </a:r>
            <a:r>
              <a:rPr lang="tr-TR" dirty="0"/>
              <a:t> tipinde bir kolonunuz var. Tablomuzu bu </a:t>
            </a:r>
            <a:r>
              <a:rPr lang="tr-TR" dirty="0" err="1"/>
              <a:t>datetime</a:t>
            </a:r>
            <a:r>
              <a:rPr lang="tr-TR" dirty="0"/>
              <a:t> kolonuna göre günlük, aylık ya da yıllık olarak bölümlere ayırabiliriz. </a:t>
            </a:r>
          </a:p>
          <a:p>
            <a:r>
              <a:rPr lang="tr-TR" dirty="0"/>
              <a:t>Örnek vermek gerekirse uygulamacı tablonun çok büyümemesi için her ay için farklı bir tablo oluşturmuştu. Bu şekilde </a:t>
            </a:r>
            <a:r>
              <a:rPr lang="tr-TR" dirty="0" err="1"/>
              <a:t>veritabanında</a:t>
            </a:r>
            <a:r>
              <a:rPr lang="tr-TR" dirty="0"/>
              <a:t> aynı iş için yüzlerce tablo oluşuyor. SQL Server </a:t>
            </a:r>
            <a:r>
              <a:rPr lang="tr-TR" dirty="0" err="1"/>
              <a:t>partition</a:t>
            </a:r>
            <a:r>
              <a:rPr lang="tr-TR" dirty="0"/>
              <a:t> yöntemi ile bu özelliği sağlayabiliyor. </a:t>
            </a:r>
          </a:p>
          <a:p>
            <a:r>
              <a:rPr lang="tr-TR" dirty="0"/>
              <a:t>Fark olarak, sorgularınız için yüzlerce tablo yerine tek tablo kullanmış oluyoruz. SQL Server arka planda bu tablodaki değerleri bölümlere ayırıyor.</a:t>
            </a:r>
          </a:p>
        </p:txBody>
      </p:sp>
    </p:spTree>
    <p:extLst>
      <p:ext uri="{BB962C8B-B14F-4D97-AF65-F5344CB8AC3E}">
        <p14:creationId xmlns:p14="http://schemas.microsoft.com/office/powerpoint/2010/main" val="1181233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DataMart</a:t>
            </a:r>
            <a:r>
              <a:rPr lang="tr-TR" dirty="0"/>
              <a:t> devam</a:t>
            </a:r>
          </a:p>
        </p:txBody>
      </p:sp>
      <p:sp>
        <p:nvSpPr>
          <p:cNvPr id="3" name="İçerik Yer Tutucusu 2"/>
          <p:cNvSpPr>
            <a:spLocks noGrp="1"/>
          </p:cNvSpPr>
          <p:nvPr>
            <p:ph idx="1"/>
          </p:nvPr>
        </p:nvSpPr>
        <p:spPr>
          <a:xfrm>
            <a:off x="646111" y="1486247"/>
            <a:ext cx="9045240" cy="5243737"/>
          </a:xfrm>
        </p:spPr>
        <p:txBody>
          <a:bodyPr>
            <a:normAutofit fontScale="92500" lnSpcReduction="20000"/>
          </a:bodyPr>
          <a:lstStyle/>
          <a:p>
            <a:r>
              <a:rPr lang="tr-TR" dirty="0"/>
              <a:t>Belirli birimlerin ihtiyaç duyduğu verilere ait analiz yapmayı sağlarlar.</a:t>
            </a:r>
          </a:p>
          <a:p>
            <a:r>
              <a:rPr lang="tr-TR" dirty="0"/>
              <a:t>Bu bilgiler bazen  finans, satış, müşteri birimlerine özel özet verileri içerebilir, </a:t>
            </a:r>
            <a:r>
              <a:rPr lang="tr-TR" dirty="0" err="1"/>
              <a:t>bazende</a:t>
            </a:r>
            <a:r>
              <a:rPr lang="tr-TR" dirty="0"/>
              <a:t> sistem kullanıcılarının ihtiyaç duyduğu veriye direk kaynak </a:t>
            </a:r>
            <a:r>
              <a:rPr lang="tr-TR" dirty="0" err="1"/>
              <a:t>veritabanından</a:t>
            </a:r>
            <a:r>
              <a:rPr lang="tr-TR" dirty="0"/>
              <a:t> ulaşmak zaman alıcı olduğu için bir </a:t>
            </a:r>
            <a:r>
              <a:rPr lang="tr-TR" dirty="0" err="1"/>
              <a:t>datamarta</a:t>
            </a:r>
            <a:r>
              <a:rPr lang="tr-TR" dirty="0"/>
              <a:t> ihtiyaç duyularak oluşturulabilirler.</a:t>
            </a:r>
          </a:p>
          <a:p>
            <a:r>
              <a:rPr lang="tr-TR" dirty="0"/>
              <a:t>Bu noktada kullanıcılarının ihtiyaçları için tasarlanmış bir </a:t>
            </a:r>
            <a:r>
              <a:rPr lang="tr-TR" dirty="0" err="1"/>
              <a:t>datamart</a:t>
            </a:r>
            <a:r>
              <a:rPr lang="tr-TR" dirty="0"/>
              <a:t> iş süreçlerini hızlandırır ve performans sağlar.</a:t>
            </a:r>
          </a:p>
          <a:p>
            <a:r>
              <a:rPr lang="tr-TR" dirty="0"/>
              <a:t>Genel olarak </a:t>
            </a:r>
            <a:r>
              <a:rPr lang="tr-TR" dirty="0" err="1"/>
              <a:t>datamartlar</a:t>
            </a:r>
            <a:r>
              <a:rPr lang="tr-TR" dirty="0"/>
              <a:t>,</a:t>
            </a:r>
          </a:p>
          <a:p>
            <a:pPr marL="0" indent="0">
              <a:buNone/>
            </a:pPr>
            <a:r>
              <a:rPr lang="tr-TR" dirty="0"/>
              <a:t>	Konu yönelimli, özet veri sağlamayı amaçlar</a:t>
            </a:r>
          </a:p>
          <a:p>
            <a:pPr marL="0" indent="0">
              <a:buNone/>
            </a:pPr>
            <a:r>
              <a:rPr lang="tr-TR" dirty="0"/>
              <a:t>	Kapsam ve boyutu veri ambarlarına göre sınırlıdır</a:t>
            </a:r>
          </a:p>
          <a:p>
            <a:pPr marL="0" indent="0">
              <a:buNone/>
            </a:pPr>
            <a:r>
              <a:rPr lang="tr-TR" dirty="0"/>
              <a:t>	Hızlı oluşturulur</a:t>
            </a:r>
          </a:p>
          <a:p>
            <a:pPr marL="0" indent="0">
              <a:buNone/>
            </a:pPr>
            <a:r>
              <a:rPr lang="tr-TR" dirty="0"/>
              <a:t>	Hızlı sonuç verir</a:t>
            </a:r>
          </a:p>
          <a:p>
            <a:pPr marL="0" indent="0">
              <a:buNone/>
            </a:pPr>
            <a:r>
              <a:rPr lang="tr-TR" dirty="0"/>
              <a:t>	Kullanıcıya performans ve zaman kazandırır</a:t>
            </a:r>
          </a:p>
          <a:p>
            <a:pPr marL="0" indent="0">
              <a:buNone/>
            </a:pPr>
            <a:r>
              <a:rPr lang="tr-TR" dirty="0"/>
              <a:t>	Oluşturmak ve sürdürmek daha kolaydır</a:t>
            </a:r>
          </a:p>
          <a:p>
            <a:pPr marL="0" indent="0">
              <a:buNone/>
            </a:pPr>
            <a:r>
              <a:rPr lang="tr-TR" dirty="0"/>
              <a:t>	Genellikle tek kaynak sistemden beslenir.</a:t>
            </a:r>
          </a:p>
          <a:p>
            <a:pPr marL="0" indent="0">
              <a:buNone/>
            </a:pPr>
            <a:endParaRPr lang="tr-TR" dirty="0"/>
          </a:p>
        </p:txBody>
      </p:sp>
    </p:spTree>
    <p:extLst>
      <p:ext uri="{BB962C8B-B14F-4D97-AF65-F5344CB8AC3E}">
        <p14:creationId xmlns:p14="http://schemas.microsoft.com/office/powerpoint/2010/main" val="1118683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OLAP Küp Nedir ?</a:t>
            </a:r>
          </a:p>
        </p:txBody>
      </p:sp>
      <p:sp>
        <p:nvSpPr>
          <p:cNvPr id="5" name="İçerik Yer Tutucusu 2"/>
          <p:cNvSpPr txBox="1">
            <a:spLocks/>
          </p:cNvSpPr>
          <p:nvPr/>
        </p:nvSpPr>
        <p:spPr>
          <a:xfrm>
            <a:off x="243775" y="1405382"/>
            <a:ext cx="6504370" cy="49222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dirty="0"/>
              <a:t>Örnek ile açıklamak gerekirse</a:t>
            </a:r>
          </a:p>
          <a:p>
            <a:r>
              <a:rPr lang="tr-TR" dirty="0"/>
              <a:t>Ürünler, Tarihler ve Ülkeler </a:t>
            </a:r>
            <a:r>
              <a:rPr lang="tr-TR" dirty="0" err="1"/>
              <a:t>Olap</a:t>
            </a:r>
            <a:r>
              <a:rPr lang="tr-TR" dirty="0"/>
              <a:t> bilgileri bulunmaktadır. </a:t>
            </a:r>
          </a:p>
          <a:p>
            <a:r>
              <a:rPr lang="tr-TR" dirty="0"/>
              <a:t>1 Numaraya bakacak olursak Amerika’da 3. Çeyrekteki Televizyon satışlarını bulunmaktadır.</a:t>
            </a:r>
          </a:p>
          <a:p>
            <a:r>
              <a:rPr lang="tr-TR" dirty="0"/>
              <a:t>2 Numaraya bakacak olursak </a:t>
            </a:r>
            <a:r>
              <a:rPr lang="tr-TR" dirty="0" err="1"/>
              <a:t>Mexico’da</a:t>
            </a:r>
            <a:r>
              <a:rPr lang="tr-TR" dirty="0"/>
              <a:t>  4. Çeyrekteki VCR satışlarını bulunmaktadır.</a:t>
            </a:r>
          </a:p>
          <a:p>
            <a:r>
              <a:rPr lang="tr-TR" dirty="0"/>
              <a:t>3 Numaraya bakacak olursak </a:t>
            </a:r>
            <a:r>
              <a:rPr lang="tr-TR" dirty="0" err="1"/>
              <a:t>Amerikadaki</a:t>
            </a:r>
            <a:r>
              <a:rPr lang="tr-TR" dirty="0"/>
              <a:t> Televizyon satışların toplamı bulunmaktadır.</a:t>
            </a:r>
          </a:p>
          <a:p>
            <a:r>
              <a:rPr lang="tr-TR" dirty="0"/>
              <a:t>4 Numaraya bakacak olursak </a:t>
            </a:r>
            <a:r>
              <a:rPr lang="tr-TR" dirty="0" err="1"/>
              <a:t>Amerikadaki</a:t>
            </a:r>
            <a:r>
              <a:rPr lang="tr-TR" dirty="0"/>
              <a:t> TV PC </a:t>
            </a:r>
            <a:r>
              <a:rPr lang="tr-TR" dirty="0" err="1"/>
              <a:t>VCR’ın</a:t>
            </a:r>
            <a:r>
              <a:rPr lang="tr-TR" dirty="0"/>
              <a:t> toplamı ve 1. 2. Ve 3. Çeyrekteki toplam satışı bulunmaktadır.</a:t>
            </a:r>
          </a:p>
          <a:p>
            <a:endParaRPr lang="tr-TR" dirty="0"/>
          </a:p>
        </p:txBody>
      </p:sp>
      <p:pic>
        <p:nvPicPr>
          <p:cNvPr id="7" name="Resim 6" descr="C:\Users\Talha\Desktop\olap küp.png"/>
          <p:cNvPicPr/>
          <p:nvPr/>
        </p:nvPicPr>
        <p:blipFill>
          <a:blip r:embed="rId2">
            <a:extLst>
              <a:ext uri="{28A0092B-C50C-407E-A947-70E740481C1C}">
                <a14:useLocalDpi xmlns:a14="http://schemas.microsoft.com/office/drawing/2010/main" val="0"/>
              </a:ext>
            </a:extLst>
          </a:blip>
          <a:srcRect/>
          <a:stretch>
            <a:fillRect/>
          </a:stretch>
        </p:blipFill>
        <p:spPr bwMode="auto">
          <a:xfrm>
            <a:off x="6748145" y="1405382"/>
            <a:ext cx="5443855" cy="3827780"/>
          </a:xfrm>
          <a:prstGeom prst="rect">
            <a:avLst/>
          </a:prstGeom>
          <a:noFill/>
          <a:ln>
            <a:noFill/>
          </a:ln>
        </p:spPr>
      </p:pic>
    </p:spTree>
    <p:extLst>
      <p:ext uri="{BB962C8B-B14F-4D97-AF65-F5344CB8AC3E}">
        <p14:creationId xmlns:p14="http://schemas.microsoft.com/office/powerpoint/2010/main" val="2961478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Analytic</a:t>
            </a:r>
            <a:r>
              <a:rPr lang="tr-TR" dirty="0"/>
              <a:t> </a:t>
            </a:r>
            <a:r>
              <a:rPr lang="tr-TR" dirty="0" err="1"/>
              <a:t>Functions</a:t>
            </a:r>
            <a:endParaRPr lang="tr-TR" dirty="0"/>
          </a:p>
        </p:txBody>
      </p:sp>
      <p:sp>
        <p:nvSpPr>
          <p:cNvPr id="3" name="İçerik Yer Tutucusu 2"/>
          <p:cNvSpPr>
            <a:spLocks noGrp="1"/>
          </p:cNvSpPr>
          <p:nvPr>
            <p:ph idx="1"/>
          </p:nvPr>
        </p:nvSpPr>
        <p:spPr>
          <a:xfrm>
            <a:off x="646111" y="1486247"/>
            <a:ext cx="9045240" cy="1527409"/>
          </a:xfrm>
        </p:spPr>
        <p:txBody>
          <a:bodyPr>
            <a:normAutofit fontScale="92500" lnSpcReduction="10000"/>
          </a:bodyPr>
          <a:lstStyle/>
          <a:p>
            <a:r>
              <a:rPr lang="tr-TR" dirty="0" err="1"/>
              <a:t>Row_Number</a:t>
            </a:r>
            <a:r>
              <a:rPr lang="tr-TR" dirty="0"/>
              <a:t> (</a:t>
            </a:r>
            <a:r>
              <a:rPr lang="tr-TR" dirty="0" err="1"/>
              <a:t>over</a:t>
            </a:r>
            <a:r>
              <a:rPr lang="tr-TR" dirty="0"/>
              <a:t> </a:t>
            </a:r>
            <a:r>
              <a:rPr lang="tr-TR" dirty="0" err="1"/>
              <a:t>partition</a:t>
            </a:r>
            <a:r>
              <a:rPr lang="tr-TR" dirty="0"/>
              <a:t>) Nedir?</a:t>
            </a:r>
          </a:p>
          <a:p>
            <a:r>
              <a:rPr lang="tr-TR" dirty="0"/>
              <a:t>LEAD Nedir?</a:t>
            </a:r>
          </a:p>
          <a:p>
            <a:r>
              <a:rPr lang="tr-TR" dirty="0" err="1"/>
              <a:t>Lag</a:t>
            </a:r>
            <a:r>
              <a:rPr lang="tr-TR" dirty="0"/>
              <a:t>	 Nedir?</a:t>
            </a:r>
          </a:p>
          <a:p>
            <a:r>
              <a:rPr lang="tr-TR" dirty="0" err="1"/>
              <a:t>Listagg</a:t>
            </a:r>
            <a:r>
              <a:rPr lang="tr-TR" dirty="0"/>
              <a:t> Nedir?</a:t>
            </a:r>
          </a:p>
        </p:txBody>
      </p:sp>
    </p:spTree>
    <p:extLst>
      <p:ext uri="{BB962C8B-B14F-4D97-AF65-F5344CB8AC3E}">
        <p14:creationId xmlns:p14="http://schemas.microsoft.com/office/powerpoint/2010/main" val="2142804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Row_Number</a:t>
            </a:r>
            <a:r>
              <a:rPr lang="tr-TR" dirty="0"/>
              <a:t> (</a:t>
            </a:r>
            <a:r>
              <a:rPr lang="tr-TR" dirty="0" err="1"/>
              <a:t>over</a:t>
            </a:r>
            <a:r>
              <a:rPr lang="tr-TR" dirty="0"/>
              <a:t> </a:t>
            </a:r>
            <a:r>
              <a:rPr lang="tr-TR" dirty="0" err="1"/>
              <a:t>partition</a:t>
            </a:r>
            <a:r>
              <a:rPr lang="tr-TR" dirty="0"/>
              <a:t>) Nedir?</a:t>
            </a:r>
          </a:p>
        </p:txBody>
      </p:sp>
      <p:sp>
        <p:nvSpPr>
          <p:cNvPr id="3" name="İçerik Yer Tutucusu 2"/>
          <p:cNvSpPr>
            <a:spLocks noGrp="1"/>
          </p:cNvSpPr>
          <p:nvPr>
            <p:ph idx="1"/>
          </p:nvPr>
        </p:nvSpPr>
        <p:spPr>
          <a:xfrm>
            <a:off x="646111" y="1814658"/>
            <a:ext cx="9045240" cy="5043342"/>
          </a:xfrm>
        </p:spPr>
        <p:txBody>
          <a:bodyPr>
            <a:normAutofit/>
          </a:bodyPr>
          <a:lstStyle/>
          <a:p>
            <a:r>
              <a:rPr lang="tr-TR" dirty="0"/>
              <a:t>Çektiğiniz sorgu içinde kaçıncı sırada olduğunu getirir. Gruplama yaparak o grup içinde kaçıncı sırada olduğunu bulabilir veya hangi kolona göre sıralama yapması gerektiğini seçebiliriz.</a:t>
            </a:r>
          </a:p>
          <a:p>
            <a:pPr marL="0" indent="0">
              <a:buNone/>
            </a:pPr>
            <a:endParaRPr lang="tr-TR" dirty="0"/>
          </a:p>
          <a:p>
            <a:pPr marL="0" indent="0">
              <a:buNone/>
            </a:pPr>
            <a:r>
              <a:rPr lang="tr-TR" dirty="0"/>
              <a:t>Select </a:t>
            </a:r>
            <a:r>
              <a:rPr lang="tr-TR" dirty="0" err="1"/>
              <a:t>row_number</a:t>
            </a:r>
            <a:r>
              <a:rPr lang="tr-TR" dirty="0"/>
              <a:t>()</a:t>
            </a:r>
          </a:p>
          <a:p>
            <a:pPr marL="0" indent="0">
              <a:buNone/>
            </a:pPr>
            <a:r>
              <a:rPr lang="tr-TR" dirty="0"/>
              <a:t> </a:t>
            </a:r>
            <a:r>
              <a:rPr lang="tr-TR" dirty="0" err="1"/>
              <a:t>over</a:t>
            </a:r>
            <a:r>
              <a:rPr lang="tr-TR" dirty="0"/>
              <a:t> (</a:t>
            </a:r>
            <a:r>
              <a:rPr lang="tr-TR" dirty="0" err="1"/>
              <a:t>partition</a:t>
            </a:r>
            <a:r>
              <a:rPr lang="tr-TR" dirty="0"/>
              <a:t> </a:t>
            </a:r>
            <a:r>
              <a:rPr lang="tr-TR" dirty="0" err="1"/>
              <a:t>by</a:t>
            </a:r>
            <a:r>
              <a:rPr lang="tr-TR" dirty="0"/>
              <a:t> [gruplanacak kolon adı] </a:t>
            </a:r>
          </a:p>
          <a:p>
            <a:pPr marL="0" indent="0">
              <a:buNone/>
            </a:pPr>
            <a:r>
              <a:rPr lang="tr-TR" dirty="0"/>
              <a:t> </a:t>
            </a:r>
            <a:r>
              <a:rPr lang="tr-TR" dirty="0" err="1"/>
              <a:t>order</a:t>
            </a:r>
            <a:r>
              <a:rPr lang="tr-TR" dirty="0"/>
              <a:t> </a:t>
            </a:r>
            <a:r>
              <a:rPr lang="tr-TR" dirty="0" err="1"/>
              <a:t>by</a:t>
            </a:r>
            <a:r>
              <a:rPr lang="tr-TR" dirty="0"/>
              <a:t> [</a:t>
            </a:r>
            <a:r>
              <a:rPr lang="tr-TR" dirty="0" err="1"/>
              <a:t>siralanacak</a:t>
            </a:r>
            <a:r>
              <a:rPr lang="tr-TR" dirty="0"/>
              <a:t> kolon adları]) </a:t>
            </a:r>
          </a:p>
          <a:p>
            <a:pPr marL="0" indent="0">
              <a:buNone/>
            </a:pPr>
            <a:r>
              <a:rPr lang="tr-TR" dirty="0"/>
              <a:t> </a:t>
            </a:r>
            <a:r>
              <a:rPr lang="tr-TR" dirty="0" err="1"/>
              <a:t>from</a:t>
            </a:r>
            <a:r>
              <a:rPr lang="tr-TR" dirty="0"/>
              <a:t> </a:t>
            </a:r>
            <a:r>
              <a:rPr lang="tr-TR" dirty="0" err="1"/>
              <a:t>table_adi</a:t>
            </a:r>
            <a:endParaRPr lang="tr-TR" dirty="0"/>
          </a:p>
          <a:p>
            <a:endParaRPr lang="tr-TR" dirty="0"/>
          </a:p>
          <a:p>
            <a:pPr marL="0" indent="0">
              <a:buNone/>
            </a:pPr>
            <a:endParaRPr lang="tr-TR" dirty="0"/>
          </a:p>
        </p:txBody>
      </p:sp>
    </p:spTree>
    <p:extLst>
      <p:ext uri="{BB962C8B-B14F-4D97-AF65-F5344CB8AC3E}">
        <p14:creationId xmlns:p14="http://schemas.microsoft.com/office/powerpoint/2010/main" val="17664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LEAD Nedir?</a:t>
            </a:r>
          </a:p>
        </p:txBody>
      </p:sp>
      <p:sp>
        <p:nvSpPr>
          <p:cNvPr id="3" name="İçerik Yer Tutucusu 2"/>
          <p:cNvSpPr>
            <a:spLocks noGrp="1"/>
          </p:cNvSpPr>
          <p:nvPr>
            <p:ph idx="1"/>
          </p:nvPr>
        </p:nvSpPr>
        <p:spPr>
          <a:xfrm>
            <a:off x="646111" y="1486247"/>
            <a:ext cx="9045240" cy="4450914"/>
          </a:xfrm>
        </p:spPr>
        <p:txBody>
          <a:bodyPr>
            <a:normAutofit/>
          </a:bodyPr>
          <a:lstStyle/>
          <a:p>
            <a:r>
              <a:rPr lang="tr-TR" dirty="0"/>
              <a:t>Belirli bir sıra halinde gelen veri setimizde ilgili satırın herhangi bir kolonunun bir sonraki satırda aldığı değeri verir. (</a:t>
            </a:r>
            <a:r>
              <a:rPr lang="tr-TR" dirty="0" err="1"/>
              <a:t>Offset</a:t>
            </a:r>
            <a:r>
              <a:rPr lang="tr-TR" dirty="0"/>
              <a:t> değerini değiştirerek 2 veya daha sonraki kolon değerine de ulaşabiliriz.) </a:t>
            </a:r>
          </a:p>
          <a:p>
            <a:pPr marL="0" indent="0">
              <a:buNone/>
            </a:pPr>
            <a:endParaRPr lang="tr-TR" dirty="0"/>
          </a:p>
          <a:p>
            <a:pPr marL="0" indent="0">
              <a:buNone/>
            </a:pPr>
            <a:r>
              <a:rPr lang="tr-TR" dirty="0"/>
              <a:t>LEAD ( DEGERI_ISTENEN_KOLON, [</a:t>
            </a:r>
            <a:r>
              <a:rPr lang="tr-TR" dirty="0" err="1"/>
              <a:t>offset</a:t>
            </a:r>
            <a:r>
              <a:rPr lang="tr-TR" dirty="0"/>
              <a:t>]) </a:t>
            </a:r>
          </a:p>
          <a:p>
            <a:pPr marL="0" indent="0">
              <a:buNone/>
            </a:pPr>
            <a:r>
              <a:rPr lang="tr-TR" dirty="0"/>
              <a:t>OVER ( ORDER BY SIRALAMA_KOLONU)</a:t>
            </a:r>
          </a:p>
          <a:p>
            <a:pPr marL="0" indent="0">
              <a:buNone/>
            </a:pPr>
            <a:endParaRPr lang="tr-TR" dirty="0"/>
          </a:p>
        </p:txBody>
      </p:sp>
    </p:spTree>
    <p:extLst>
      <p:ext uri="{BB962C8B-B14F-4D97-AF65-F5344CB8AC3E}">
        <p14:creationId xmlns:p14="http://schemas.microsoft.com/office/powerpoint/2010/main" val="1587353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err="1"/>
              <a:t>Lag</a:t>
            </a:r>
            <a:r>
              <a:rPr lang="tr-TR" dirty="0"/>
              <a:t> Nedir?</a:t>
            </a:r>
          </a:p>
        </p:txBody>
      </p:sp>
      <p:sp>
        <p:nvSpPr>
          <p:cNvPr id="3" name="İçerik Yer Tutucusu 2"/>
          <p:cNvSpPr>
            <a:spLocks noGrp="1"/>
          </p:cNvSpPr>
          <p:nvPr>
            <p:ph idx="1"/>
          </p:nvPr>
        </p:nvSpPr>
        <p:spPr>
          <a:xfrm>
            <a:off x="646111" y="1486247"/>
            <a:ext cx="9045240" cy="1527409"/>
          </a:xfrm>
        </p:spPr>
        <p:txBody>
          <a:bodyPr>
            <a:normAutofit lnSpcReduction="10000"/>
          </a:bodyPr>
          <a:lstStyle/>
          <a:p>
            <a:r>
              <a:rPr lang="tr-TR" dirty="0"/>
              <a:t> LEAD() fonksiyonuyla aynı işi önceki satırlar için yapar.</a:t>
            </a:r>
          </a:p>
          <a:p>
            <a:pPr marL="0" indent="0">
              <a:buNone/>
            </a:pPr>
            <a:endParaRPr lang="tr-TR" dirty="0"/>
          </a:p>
          <a:p>
            <a:pPr marL="0" indent="0">
              <a:buNone/>
            </a:pPr>
            <a:r>
              <a:rPr lang="tr-TR" b="1" dirty="0"/>
              <a:t>LAG (</a:t>
            </a:r>
            <a:r>
              <a:rPr lang="tr-TR" dirty="0"/>
              <a:t> </a:t>
            </a:r>
            <a:r>
              <a:rPr lang="tr-TR" i="1" dirty="0"/>
              <a:t>DEGERI_ISTENEN_KOLON</a:t>
            </a:r>
            <a:r>
              <a:rPr lang="tr-TR" dirty="0"/>
              <a:t>, [</a:t>
            </a:r>
            <a:r>
              <a:rPr lang="tr-TR" dirty="0" err="1"/>
              <a:t>offset</a:t>
            </a:r>
            <a:r>
              <a:rPr lang="tr-TR" dirty="0"/>
              <a:t>]</a:t>
            </a:r>
            <a:r>
              <a:rPr lang="tr-TR" b="1" dirty="0"/>
              <a:t>) OVER ( ORDER BY</a:t>
            </a:r>
            <a:r>
              <a:rPr lang="tr-TR" dirty="0"/>
              <a:t> </a:t>
            </a:r>
            <a:r>
              <a:rPr lang="tr-TR" i="1" dirty="0"/>
              <a:t>SIRALAMA_KOLONU</a:t>
            </a:r>
            <a:r>
              <a:rPr lang="tr-TR" b="1" dirty="0"/>
              <a:t>)</a:t>
            </a:r>
            <a:endParaRPr lang="tr-TR" dirty="0"/>
          </a:p>
          <a:p>
            <a:pPr marL="0" indent="0">
              <a:buNone/>
            </a:pPr>
            <a:endParaRPr lang="tr-TR" dirty="0"/>
          </a:p>
        </p:txBody>
      </p:sp>
    </p:spTree>
    <p:extLst>
      <p:ext uri="{BB962C8B-B14F-4D97-AF65-F5344CB8AC3E}">
        <p14:creationId xmlns:p14="http://schemas.microsoft.com/office/powerpoint/2010/main" val="2082539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772897" cy="745017"/>
          </a:xfrm>
        </p:spPr>
        <p:txBody>
          <a:bodyPr/>
          <a:lstStyle/>
          <a:p>
            <a:r>
              <a:rPr lang="tr-TR" sz="3600" dirty="0" err="1"/>
              <a:t>Lag</a:t>
            </a:r>
            <a:r>
              <a:rPr lang="tr-TR" sz="3600" dirty="0"/>
              <a:t> ve </a:t>
            </a:r>
            <a:r>
              <a:rPr lang="tr-TR" sz="3600" dirty="0" err="1"/>
              <a:t>Lead</a:t>
            </a:r>
            <a:r>
              <a:rPr lang="tr-TR" sz="3600" dirty="0"/>
              <a:t> Fonksiyonlarının Örneklenmesi</a:t>
            </a:r>
          </a:p>
        </p:txBody>
      </p:sp>
      <p:sp>
        <p:nvSpPr>
          <p:cNvPr id="3" name="İçerik Yer Tutucusu 2"/>
          <p:cNvSpPr>
            <a:spLocks noGrp="1"/>
          </p:cNvSpPr>
          <p:nvPr>
            <p:ph idx="1"/>
          </p:nvPr>
        </p:nvSpPr>
        <p:spPr>
          <a:xfrm>
            <a:off x="646111" y="1486247"/>
            <a:ext cx="9045240" cy="1102407"/>
          </a:xfrm>
        </p:spPr>
        <p:txBody>
          <a:bodyPr/>
          <a:lstStyle/>
          <a:p>
            <a:pPr marL="0" indent="0">
              <a:buNone/>
            </a:pPr>
            <a:r>
              <a:rPr lang="tr-TR" dirty="0"/>
              <a:t>Bir örnek üzerinden ilerleyerek fonksiyonların amacını ve kullanımını daha kolay inceleyebiliriz. Ay bazında ortalama sıcaklıkların saklandığı bir tablomuz (T_ORTALAMA_SICAKLIK) olsun.</a:t>
            </a:r>
          </a:p>
          <a:p>
            <a:pPr marL="0" indent="0">
              <a:buNone/>
            </a:pPr>
            <a:endParaRPr lang="tr-TR" dirty="0"/>
          </a:p>
        </p:txBody>
      </p:sp>
      <p:sp>
        <p:nvSpPr>
          <p:cNvPr id="5" name="İçerik Yer Tutucusu 2"/>
          <p:cNvSpPr txBox="1">
            <a:spLocks/>
          </p:cNvSpPr>
          <p:nvPr/>
        </p:nvSpPr>
        <p:spPr>
          <a:xfrm>
            <a:off x="646111" y="3528810"/>
            <a:ext cx="9045240" cy="23600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b="1" i="1" dirty="0"/>
              <a:t>CREATE TABLE</a:t>
            </a:r>
            <a:r>
              <a:rPr lang="tr-TR" i="1" dirty="0"/>
              <a:t> T_ORTALAMA_SICAKLIK</a:t>
            </a:r>
            <a:br>
              <a:rPr lang="tr-TR" dirty="0"/>
            </a:br>
            <a:r>
              <a:rPr lang="tr-TR" b="1" i="1" dirty="0"/>
              <a:t>(</a:t>
            </a:r>
            <a:r>
              <a:rPr lang="tr-TR" i="1" dirty="0"/>
              <a:t>ID </a:t>
            </a:r>
            <a:r>
              <a:rPr lang="tr-TR" b="1" i="1" dirty="0"/>
              <a:t>NUMBER</a:t>
            </a:r>
            <a:r>
              <a:rPr lang="tr-TR" i="1" dirty="0"/>
              <a:t>,</a:t>
            </a:r>
            <a:br>
              <a:rPr lang="tr-TR" dirty="0"/>
            </a:br>
            <a:r>
              <a:rPr lang="tr-TR" i="1" dirty="0"/>
              <a:t>AY </a:t>
            </a:r>
            <a:r>
              <a:rPr lang="tr-TR" b="1" i="1" dirty="0"/>
              <a:t>NUMBER</a:t>
            </a:r>
            <a:r>
              <a:rPr lang="tr-TR" i="1" dirty="0"/>
              <a:t>,</a:t>
            </a:r>
            <a:br>
              <a:rPr lang="tr-TR" dirty="0"/>
            </a:br>
            <a:r>
              <a:rPr lang="tr-TR" i="1" dirty="0"/>
              <a:t>AY_STR </a:t>
            </a:r>
            <a:r>
              <a:rPr lang="tr-TR" b="1" i="1" dirty="0"/>
              <a:t>VARCHAR2(20)</a:t>
            </a:r>
            <a:r>
              <a:rPr lang="tr-TR" i="1" dirty="0"/>
              <a:t>,</a:t>
            </a:r>
            <a:br>
              <a:rPr lang="tr-TR" dirty="0"/>
            </a:br>
            <a:r>
              <a:rPr lang="tr-TR" i="1" dirty="0"/>
              <a:t>ORT_SICAKLIK </a:t>
            </a:r>
            <a:r>
              <a:rPr lang="tr-TR" b="1" i="1" dirty="0"/>
              <a:t>NUMBER);</a:t>
            </a:r>
            <a:endParaRPr lang="tr-TR" dirty="0"/>
          </a:p>
        </p:txBody>
      </p:sp>
    </p:spTree>
    <p:extLst>
      <p:ext uri="{BB962C8B-B14F-4D97-AF65-F5344CB8AC3E}">
        <p14:creationId xmlns:p14="http://schemas.microsoft.com/office/powerpoint/2010/main" val="1389430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sz="3600" dirty="0" err="1"/>
              <a:t>Lag</a:t>
            </a:r>
            <a:r>
              <a:rPr lang="tr-TR" sz="3600" dirty="0"/>
              <a:t> ve </a:t>
            </a:r>
            <a:r>
              <a:rPr lang="tr-TR" sz="3600" dirty="0" err="1"/>
              <a:t>Lead</a:t>
            </a:r>
            <a:r>
              <a:rPr lang="tr-TR" sz="3600" dirty="0"/>
              <a:t> Fonksiyonlarının Örneklenmesi</a:t>
            </a:r>
          </a:p>
        </p:txBody>
      </p:sp>
      <p:sp>
        <p:nvSpPr>
          <p:cNvPr id="3" name="İçerik Yer Tutucusu 2"/>
          <p:cNvSpPr>
            <a:spLocks noGrp="1"/>
          </p:cNvSpPr>
          <p:nvPr>
            <p:ph idx="1"/>
          </p:nvPr>
        </p:nvSpPr>
        <p:spPr>
          <a:xfrm>
            <a:off x="0" y="1486247"/>
            <a:ext cx="10223658" cy="5172130"/>
          </a:xfrm>
        </p:spPr>
        <p:txBody>
          <a:bodyPr>
            <a:normAutofit/>
          </a:bodyPr>
          <a:lstStyle/>
          <a:p>
            <a:pPr marL="0" indent="0">
              <a:buNone/>
            </a:pPr>
            <a:r>
              <a:rPr lang="tr-TR" b="1" i="1" dirty="0"/>
              <a:t>INSERT INTO</a:t>
            </a:r>
            <a:r>
              <a:rPr lang="tr-TR" i="1" dirty="0"/>
              <a:t> T_ORTALAMA_SICAKLIK </a:t>
            </a:r>
            <a:r>
              <a:rPr lang="tr-TR" b="1" i="1" dirty="0"/>
              <a:t>VALUES (</a:t>
            </a:r>
            <a:r>
              <a:rPr lang="tr-TR" i="1" dirty="0"/>
              <a:t>1, 201201, ‘OCAK 2012’, 6.5</a:t>
            </a:r>
            <a:r>
              <a:rPr lang="tr-TR" b="1" i="1" dirty="0"/>
              <a:t>);</a:t>
            </a:r>
            <a:br>
              <a:rPr lang="tr-TR" dirty="0"/>
            </a:br>
            <a:r>
              <a:rPr lang="tr-TR" b="1" i="1" dirty="0"/>
              <a:t>INSERT INTO</a:t>
            </a:r>
            <a:r>
              <a:rPr lang="tr-TR" i="1" dirty="0"/>
              <a:t> T_ORTALAMA_SICAKLIK </a:t>
            </a:r>
            <a:r>
              <a:rPr lang="tr-TR" b="1" i="1" dirty="0"/>
              <a:t>VALUES (</a:t>
            </a:r>
            <a:r>
              <a:rPr lang="tr-TR" i="1" dirty="0"/>
              <a:t>2, 201202, ‘ŞUBAT 2012’, 6.5</a:t>
            </a:r>
            <a:r>
              <a:rPr lang="tr-TR" b="1" i="1" dirty="0"/>
              <a:t>);</a:t>
            </a:r>
            <a:br>
              <a:rPr lang="tr-TR" dirty="0"/>
            </a:br>
            <a:r>
              <a:rPr lang="tr-TR" b="1" i="1" dirty="0"/>
              <a:t>INSERT INTO</a:t>
            </a:r>
            <a:r>
              <a:rPr lang="tr-TR" i="1" dirty="0"/>
              <a:t> T_ORTALAMA_SICAKLIK </a:t>
            </a:r>
            <a:r>
              <a:rPr lang="tr-TR" b="1" i="1" dirty="0"/>
              <a:t>VALUES (</a:t>
            </a:r>
            <a:r>
              <a:rPr lang="tr-TR" i="1" dirty="0"/>
              <a:t>3, 201203, ‘MART 2012’, 8.3</a:t>
            </a:r>
            <a:r>
              <a:rPr lang="tr-TR" b="1" i="1" dirty="0"/>
              <a:t>);</a:t>
            </a:r>
            <a:br>
              <a:rPr lang="tr-TR" dirty="0"/>
            </a:br>
            <a:r>
              <a:rPr lang="tr-TR" b="1" i="1" dirty="0"/>
              <a:t>INSERT INTO</a:t>
            </a:r>
            <a:r>
              <a:rPr lang="tr-TR" i="1" dirty="0"/>
              <a:t> T_ORTALAMA_SICAKLIK </a:t>
            </a:r>
            <a:r>
              <a:rPr lang="tr-TR" b="1" i="1" dirty="0"/>
              <a:t>VALUES (</a:t>
            </a:r>
            <a:r>
              <a:rPr lang="tr-TR" i="1" dirty="0"/>
              <a:t>4, 201204, ‘NİSAN 2012’, 12.7</a:t>
            </a:r>
            <a:r>
              <a:rPr lang="tr-TR" b="1" i="1" dirty="0"/>
              <a:t>);</a:t>
            </a:r>
            <a:br>
              <a:rPr lang="tr-TR" dirty="0"/>
            </a:br>
            <a:r>
              <a:rPr lang="tr-TR" b="1" i="1" dirty="0"/>
              <a:t>INSERT INTO</a:t>
            </a:r>
            <a:r>
              <a:rPr lang="tr-TR" i="1" dirty="0"/>
              <a:t> T_ORTALAMA_SICAKLIK </a:t>
            </a:r>
            <a:r>
              <a:rPr lang="tr-TR" b="1" i="1" dirty="0"/>
              <a:t>VALUES (</a:t>
            </a:r>
            <a:r>
              <a:rPr lang="tr-TR" i="1" dirty="0"/>
              <a:t>5, 201205, ‘MAYIS 2012’, 17.5</a:t>
            </a:r>
            <a:r>
              <a:rPr lang="tr-TR" b="1" i="1" dirty="0"/>
              <a:t>);</a:t>
            </a:r>
            <a:br>
              <a:rPr lang="tr-TR" dirty="0"/>
            </a:br>
            <a:r>
              <a:rPr lang="tr-TR" b="1" i="1" dirty="0"/>
              <a:t>INSERT INTO</a:t>
            </a:r>
            <a:r>
              <a:rPr lang="tr-TR" i="1" dirty="0"/>
              <a:t> T_ORTALAMA_SICAKLIK </a:t>
            </a:r>
            <a:r>
              <a:rPr lang="tr-TR" b="1" i="1" dirty="0"/>
              <a:t>VALUES (</a:t>
            </a:r>
            <a:r>
              <a:rPr lang="tr-TR" i="1" dirty="0"/>
              <a:t>6, 201206, ‘HAZİRAN 2012’, 22.1</a:t>
            </a:r>
            <a:r>
              <a:rPr lang="tr-TR" b="1" i="1" dirty="0"/>
              <a:t>);</a:t>
            </a:r>
            <a:br>
              <a:rPr lang="tr-TR" dirty="0"/>
            </a:br>
            <a:r>
              <a:rPr lang="tr-TR" b="1" i="1" dirty="0"/>
              <a:t>INSERT INTO</a:t>
            </a:r>
            <a:r>
              <a:rPr lang="tr-TR" i="1" dirty="0"/>
              <a:t> T_ORTALAMA_SICAKLIK </a:t>
            </a:r>
            <a:r>
              <a:rPr lang="tr-TR" b="1" i="1" dirty="0"/>
              <a:t>VALUES (</a:t>
            </a:r>
            <a:r>
              <a:rPr lang="tr-TR" i="1" dirty="0"/>
              <a:t>7, 201207, ‘TEMMUZ 2012’, 24.4</a:t>
            </a:r>
            <a:r>
              <a:rPr lang="tr-TR" b="1" i="1" dirty="0"/>
              <a:t>);</a:t>
            </a:r>
            <a:br>
              <a:rPr lang="tr-TR" dirty="0"/>
            </a:br>
            <a:r>
              <a:rPr lang="tr-TR" b="1" i="1" dirty="0"/>
              <a:t>INSERT INTO</a:t>
            </a:r>
            <a:r>
              <a:rPr lang="tr-TR" i="1" dirty="0"/>
              <a:t> T_ORTALAMA_SICAKLIK </a:t>
            </a:r>
            <a:r>
              <a:rPr lang="tr-TR" b="1" i="1" dirty="0"/>
              <a:t>VALUES (</a:t>
            </a:r>
            <a:r>
              <a:rPr lang="tr-TR" i="1" dirty="0"/>
              <a:t>8, 201208, ‘AĞUSTOS 2012’, 24.2</a:t>
            </a:r>
            <a:r>
              <a:rPr lang="tr-TR" b="1" i="1" dirty="0"/>
              <a:t>);</a:t>
            </a:r>
            <a:br>
              <a:rPr lang="tr-TR" dirty="0"/>
            </a:br>
            <a:r>
              <a:rPr lang="tr-TR" b="1" i="1" dirty="0"/>
              <a:t>INSERT INTO</a:t>
            </a:r>
            <a:r>
              <a:rPr lang="tr-TR" i="1" dirty="0"/>
              <a:t> T_ORTALAMA_SICAKLIK </a:t>
            </a:r>
            <a:r>
              <a:rPr lang="tr-TR" b="1" i="1" dirty="0"/>
              <a:t>VALUES (</a:t>
            </a:r>
            <a:r>
              <a:rPr lang="tr-TR" i="1" dirty="0"/>
              <a:t>9, 201209, ‘EYLÜL 2012’, 20.9</a:t>
            </a:r>
            <a:r>
              <a:rPr lang="tr-TR" b="1" i="1" dirty="0"/>
              <a:t>);</a:t>
            </a:r>
            <a:br>
              <a:rPr lang="tr-TR" dirty="0"/>
            </a:br>
            <a:r>
              <a:rPr lang="tr-TR" b="1" i="1" dirty="0"/>
              <a:t>INSERT INTO</a:t>
            </a:r>
            <a:r>
              <a:rPr lang="tr-TR" i="1" dirty="0"/>
              <a:t> T_ORTALAMA_SICAKLIK </a:t>
            </a:r>
            <a:r>
              <a:rPr lang="tr-TR" b="1" i="1" dirty="0"/>
              <a:t>VALUES (</a:t>
            </a:r>
            <a:r>
              <a:rPr lang="tr-TR" i="1" dirty="0"/>
              <a:t>10, 201210, ‘EKİM 2012’, 16.4</a:t>
            </a:r>
            <a:r>
              <a:rPr lang="tr-TR" b="1" i="1" dirty="0"/>
              <a:t>);</a:t>
            </a:r>
            <a:br>
              <a:rPr lang="tr-TR" dirty="0"/>
            </a:br>
            <a:r>
              <a:rPr lang="tr-TR" b="1" i="1" dirty="0"/>
              <a:t>INSERT INTO</a:t>
            </a:r>
            <a:r>
              <a:rPr lang="tr-TR" i="1" dirty="0"/>
              <a:t> T_ORTALAMA_SICAKLIK </a:t>
            </a:r>
            <a:r>
              <a:rPr lang="tr-TR" b="1" i="1" dirty="0"/>
              <a:t>VALUES (</a:t>
            </a:r>
            <a:r>
              <a:rPr lang="tr-TR" i="1" dirty="0"/>
              <a:t>11, 201211, ‘KASIM 2012’, 12.2</a:t>
            </a:r>
            <a:r>
              <a:rPr lang="tr-TR" b="1" i="1" dirty="0"/>
              <a:t>);</a:t>
            </a:r>
            <a:br>
              <a:rPr lang="tr-TR" dirty="0"/>
            </a:br>
            <a:r>
              <a:rPr lang="tr-TR" b="1" i="1" dirty="0"/>
              <a:t>INSERT INTO</a:t>
            </a:r>
            <a:r>
              <a:rPr lang="tr-TR" i="1" dirty="0"/>
              <a:t> T_ORTALAMA_SICAKLIK </a:t>
            </a:r>
            <a:r>
              <a:rPr lang="tr-TR" b="1" i="1" dirty="0"/>
              <a:t>VALUES (</a:t>
            </a:r>
            <a:r>
              <a:rPr lang="tr-TR" i="1" dirty="0"/>
              <a:t>12, 201212, ‘ARALIK 2012’, 8.7</a:t>
            </a:r>
            <a:r>
              <a:rPr lang="tr-TR" b="1" i="1" dirty="0"/>
              <a:t>);</a:t>
            </a:r>
            <a:endParaRPr lang="tr-TR" dirty="0"/>
          </a:p>
        </p:txBody>
      </p:sp>
      <p:pic>
        <p:nvPicPr>
          <p:cNvPr id="6" name="Resim 5" descr="C:\Users\Talha\Desktop\ll_ilks.jpg"/>
          <p:cNvPicPr/>
          <p:nvPr/>
        </p:nvPicPr>
        <p:blipFill>
          <a:blip r:embed="rId2">
            <a:extLst>
              <a:ext uri="{28A0092B-C50C-407E-A947-70E740481C1C}">
                <a14:useLocalDpi xmlns:a14="http://schemas.microsoft.com/office/drawing/2010/main" val="0"/>
              </a:ext>
            </a:extLst>
          </a:blip>
          <a:srcRect/>
          <a:stretch>
            <a:fillRect/>
          </a:stretch>
        </p:blipFill>
        <p:spPr bwMode="auto">
          <a:xfrm>
            <a:off x="9629775" y="4253230"/>
            <a:ext cx="2562225" cy="2604770"/>
          </a:xfrm>
          <a:prstGeom prst="rect">
            <a:avLst/>
          </a:prstGeom>
          <a:noFill/>
          <a:ln>
            <a:noFill/>
          </a:ln>
        </p:spPr>
      </p:pic>
    </p:spTree>
    <p:extLst>
      <p:ext uri="{BB962C8B-B14F-4D97-AF65-F5344CB8AC3E}">
        <p14:creationId xmlns:p14="http://schemas.microsoft.com/office/powerpoint/2010/main" val="2783484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sz="3600" dirty="0" err="1"/>
              <a:t>Lag</a:t>
            </a:r>
            <a:r>
              <a:rPr lang="tr-TR" sz="3600" dirty="0"/>
              <a:t> ve </a:t>
            </a:r>
            <a:r>
              <a:rPr lang="tr-TR" sz="3600" dirty="0" err="1"/>
              <a:t>Lead</a:t>
            </a:r>
            <a:r>
              <a:rPr lang="tr-TR" sz="3600" dirty="0"/>
              <a:t> Fonksiyonlarının Örneklenmesi</a:t>
            </a:r>
          </a:p>
        </p:txBody>
      </p:sp>
      <p:sp>
        <p:nvSpPr>
          <p:cNvPr id="3" name="İçerik Yer Tutucusu 2"/>
          <p:cNvSpPr>
            <a:spLocks noGrp="1"/>
          </p:cNvSpPr>
          <p:nvPr>
            <p:ph idx="1"/>
          </p:nvPr>
        </p:nvSpPr>
        <p:spPr>
          <a:xfrm>
            <a:off x="0" y="1486247"/>
            <a:ext cx="12192000" cy="2995601"/>
          </a:xfrm>
        </p:spPr>
        <p:txBody>
          <a:bodyPr>
            <a:normAutofit/>
          </a:bodyPr>
          <a:lstStyle/>
          <a:p>
            <a:r>
              <a:rPr lang="tr-TR" dirty="0"/>
              <a:t>Aylar arasında nasıl bir sıcaklık değişikliği olduğu bilgisine ulaşmak için her ayın ORT_SICAKLIK kolonunun yanına önceki ve sonraki ay ortalamalarını eklemek istediğimiz zaman LEAD(), LAG() fonksiyonlarına ihtiyaç duyuyor olacağız.</a:t>
            </a:r>
          </a:p>
          <a:p>
            <a:r>
              <a:rPr lang="tr-TR" dirty="0"/>
              <a:t>Bu örneğimizde mantıklı sıralama AY kolonu üzerinden, öncekiyle sonraki satırlardan getirmek istediğimiz değerler ise ORT_SICAKLIK kolonlarındaki değerler olacak.  (önceki ay bilgisi) LAG() bizim örneğimizde şu şekilde kullanılmalıdır : </a:t>
            </a:r>
            <a:r>
              <a:rPr lang="tr-TR" b="1" i="1" dirty="0"/>
              <a:t>LAG(</a:t>
            </a:r>
            <a:r>
              <a:rPr lang="tr-TR" i="1" dirty="0"/>
              <a:t>ORT_SICAKLIK, 1</a:t>
            </a:r>
            <a:r>
              <a:rPr lang="tr-TR" b="1" i="1" dirty="0"/>
              <a:t>)</a:t>
            </a:r>
            <a:r>
              <a:rPr lang="tr-TR" i="1" dirty="0"/>
              <a:t> </a:t>
            </a:r>
            <a:r>
              <a:rPr lang="tr-TR" b="1" i="1" dirty="0"/>
              <a:t>OVER(ORDER BY</a:t>
            </a:r>
            <a:r>
              <a:rPr lang="tr-TR" i="1" dirty="0"/>
              <a:t> AY</a:t>
            </a:r>
            <a:r>
              <a:rPr lang="tr-TR" b="1" i="1" dirty="0"/>
              <a:t>), </a:t>
            </a:r>
            <a:r>
              <a:rPr lang="tr-TR" dirty="0"/>
              <a:t>(sonraki ay) LEAD() fonksiyonu ise </a:t>
            </a:r>
            <a:r>
              <a:rPr lang="tr-TR" b="1" i="1" dirty="0"/>
              <a:t>LEAD(</a:t>
            </a:r>
            <a:r>
              <a:rPr lang="tr-TR" i="1" dirty="0"/>
              <a:t>ORT_SICAKLIK, 1</a:t>
            </a:r>
            <a:r>
              <a:rPr lang="tr-TR" b="1" i="1" dirty="0"/>
              <a:t>) OVER(ORDER BY</a:t>
            </a:r>
            <a:r>
              <a:rPr lang="tr-TR" i="1" dirty="0"/>
              <a:t> AY</a:t>
            </a:r>
            <a:r>
              <a:rPr lang="tr-TR" b="1" i="1" dirty="0"/>
              <a:t>)</a:t>
            </a:r>
            <a:r>
              <a:rPr lang="tr-TR" b="1" dirty="0"/>
              <a:t>  </a:t>
            </a:r>
            <a:r>
              <a:rPr lang="tr-TR" dirty="0"/>
              <a:t>şeklinde yer alacaktır. Sorgunun tamamı;</a:t>
            </a:r>
          </a:p>
          <a:p>
            <a:pPr marL="0" indent="0">
              <a:buNone/>
            </a:pPr>
            <a:endParaRPr lang="tr-TR" dirty="0"/>
          </a:p>
        </p:txBody>
      </p:sp>
      <p:sp>
        <p:nvSpPr>
          <p:cNvPr id="5" name="İçerik Yer Tutucusu 2"/>
          <p:cNvSpPr txBox="1">
            <a:spLocks/>
          </p:cNvSpPr>
          <p:nvPr/>
        </p:nvSpPr>
        <p:spPr>
          <a:xfrm>
            <a:off x="0" y="4481848"/>
            <a:ext cx="9045240" cy="18642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b="1" dirty="0"/>
              <a:t>SELECT</a:t>
            </a:r>
            <a:br>
              <a:rPr lang="tr-TR" dirty="0"/>
            </a:br>
            <a:r>
              <a:rPr lang="tr-TR" dirty="0"/>
              <a:t>AY_STR,</a:t>
            </a:r>
            <a:br>
              <a:rPr lang="tr-TR" dirty="0"/>
            </a:br>
            <a:r>
              <a:rPr lang="tr-TR" b="1" dirty="0"/>
              <a:t>LAG (</a:t>
            </a:r>
            <a:r>
              <a:rPr lang="tr-TR" dirty="0"/>
              <a:t>ORT_SICAKLIK, 1</a:t>
            </a:r>
            <a:r>
              <a:rPr lang="tr-TR" b="1" dirty="0"/>
              <a:t>) OVER (ORDER BY</a:t>
            </a:r>
            <a:r>
              <a:rPr lang="tr-TR" dirty="0"/>
              <a:t> AY</a:t>
            </a:r>
            <a:r>
              <a:rPr lang="tr-TR" b="1" dirty="0"/>
              <a:t>)</a:t>
            </a:r>
            <a:r>
              <a:rPr lang="tr-TR" dirty="0"/>
              <a:t> ONCEKI_AY_ORT,</a:t>
            </a:r>
            <a:br>
              <a:rPr lang="tr-TR" dirty="0"/>
            </a:br>
            <a:r>
              <a:rPr lang="tr-TR" dirty="0"/>
              <a:t>ORT_SICAKLIK,</a:t>
            </a:r>
            <a:br>
              <a:rPr lang="tr-TR" dirty="0"/>
            </a:br>
            <a:r>
              <a:rPr lang="tr-TR" b="1" dirty="0"/>
              <a:t>LEAD (</a:t>
            </a:r>
            <a:r>
              <a:rPr lang="tr-TR" dirty="0"/>
              <a:t>ORT_SICAKLIK, 1</a:t>
            </a:r>
            <a:r>
              <a:rPr lang="tr-TR" b="1" dirty="0"/>
              <a:t>) OVER (ORDER BY</a:t>
            </a:r>
            <a:r>
              <a:rPr lang="tr-TR" dirty="0"/>
              <a:t> AY</a:t>
            </a:r>
            <a:r>
              <a:rPr lang="tr-TR" b="1" dirty="0"/>
              <a:t>)</a:t>
            </a:r>
            <a:r>
              <a:rPr lang="tr-TR" dirty="0"/>
              <a:t> SONRAKI_AY_ORT</a:t>
            </a:r>
            <a:br>
              <a:rPr lang="tr-TR" dirty="0"/>
            </a:br>
            <a:r>
              <a:rPr lang="tr-TR" b="1" dirty="0"/>
              <a:t>FROM</a:t>
            </a:r>
            <a:r>
              <a:rPr lang="tr-TR" dirty="0"/>
              <a:t> T_ORTALAMA_SICAKLIK</a:t>
            </a:r>
            <a:r>
              <a:rPr lang="tr-TR" b="1" dirty="0"/>
              <a:t>;</a:t>
            </a:r>
            <a:endParaRPr lang="tr-TR" dirty="0"/>
          </a:p>
        </p:txBody>
      </p:sp>
      <p:pic>
        <p:nvPicPr>
          <p:cNvPr id="6" name="Resim 5" descr="C:\Users\Talha\Desktop\ll_funcs.jpg"/>
          <p:cNvPicPr/>
          <p:nvPr/>
        </p:nvPicPr>
        <p:blipFill>
          <a:blip r:embed="rId2">
            <a:extLst>
              <a:ext uri="{28A0092B-C50C-407E-A947-70E740481C1C}">
                <a14:useLocalDpi xmlns:a14="http://schemas.microsoft.com/office/drawing/2010/main" val="0"/>
              </a:ext>
            </a:extLst>
          </a:blip>
          <a:srcRect/>
          <a:stretch>
            <a:fillRect/>
          </a:stretch>
        </p:blipFill>
        <p:spPr bwMode="auto">
          <a:xfrm>
            <a:off x="7821930" y="4350650"/>
            <a:ext cx="4370070" cy="2126615"/>
          </a:xfrm>
          <a:prstGeom prst="rect">
            <a:avLst/>
          </a:prstGeom>
          <a:noFill/>
          <a:ln>
            <a:noFill/>
          </a:ln>
        </p:spPr>
      </p:pic>
    </p:spTree>
    <p:extLst>
      <p:ext uri="{BB962C8B-B14F-4D97-AF65-F5344CB8AC3E}">
        <p14:creationId xmlns:p14="http://schemas.microsoft.com/office/powerpoint/2010/main" val="2861282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Listagg Nedir?</a:t>
            </a:r>
          </a:p>
        </p:txBody>
      </p:sp>
      <p:sp>
        <p:nvSpPr>
          <p:cNvPr id="3" name="İçerik Yer Tutucusu 2"/>
          <p:cNvSpPr>
            <a:spLocks noGrp="1"/>
          </p:cNvSpPr>
          <p:nvPr>
            <p:ph idx="1"/>
          </p:nvPr>
        </p:nvSpPr>
        <p:spPr>
          <a:xfrm>
            <a:off x="646111" y="1486248"/>
            <a:ext cx="9045240" cy="1205438"/>
          </a:xfrm>
        </p:spPr>
        <p:txBody>
          <a:bodyPr>
            <a:normAutofit lnSpcReduction="10000"/>
          </a:bodyPr>
          <a:lstStyle/>
          <a:p>
            <a:r>
              <a:rPr lang="tr-TR" dirty="0"/>
              <a:t>LISTAGG fonksiyonu bilindiği üzere, SQL deyiminde verilmiş gruplama kriterine göre datanın ilgili kolonundaki değerleri tek bir satırda toplayan bir fonksiyon. Şimdi mevcut durumda nasıl çalıştığına bakalım.</a:t>
            </a:r>
          </a:p>
        </p:txBody>
      </p:sp>
      <p:sp>
        <p:nvSpPr>
          <p:cNvPr id="5" name="İçerik Yer Tutucusu 2"/>
          <p:cNvSpPr txBox="1">
            <a:spLocks/>
          </p:cNvSpPr>
          <p:nvPr/>
        </p:nvSpPr>
        <p:spPr>
          <a:xfrm>
            <a:off x="646111" y="2980199"/>
            <a:ext cx="9045240" cy="290866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tr-TR" dirty="0"/>
              <a:t>SELECT </a:t>
            </a:r>
            <a:r>
              <a:rPr lang="tr-TR" dirty="0" err="1"/>
              <a:t>grp</a:t>
            </a:r>
            <a:r>
              <a:rPr lang="tr-TR" dirty="0"/>
              <a:t>,</a:t>
            </a:r>
          </a:p>
          <a:p>
            <a:pPr marL="0" indent="0">
              <a:buNone/>
            </a:pPr>
            <a:r>
              <a:rPr lang="tr-TR" dirty="0"/>
              <a:t>LISTAGG (</a:t>
            </a:r>
            <a:r>
              <a:rPr lang="tr-TR" dirty="0" err="1"/>
              <a:t>col</a:t>
            </a:r>
            <a:r>
              <a:rPr lang="tr-TR" dirty="0"/>
              <a:t>, '; ') </a:t>
            </a:r>
          </a:p>
          <a:p>
            <a:pPr marL="0" indent="0">
              <a:buNone/>
            </a:pPr>
            <a:r>
              <a:rPr lang="tr-TR" dirty="0"/>
              <a:t>WITHIN GROUP (ORDER BY </a:t>
            </a:r>
            <a:r>
              <a:rPr lang="tr-TR" dirty="0" err="1"/>
              <a:t>col</a:t>
            </a:r>
            <a:r>
              <a:rPr lang="tr-TR" dirty="0"/>
              <a:t> DESC) </a:t>
            </a:r>
            <a:r>
              <a:rPr lang="tr-TR" dirty="0" err="1"/>
              <a:t>col</a:t>
            </a:r>
            <a:endParaRPr lang="tr-TR" dirty="0"/>
          </a:p>
          <a:p>
            <a:pPr marL="0" indent="0">
              <a:buNone/>
            </a:pPr>
            <a:r>
              <a:rPr lang="tr-TR" dirty="0"/>
              <a:t>FROM (SELECT MOD (LEVEL, 4) </a:t>
            </a:r>
            <a:r>
              <a:rPr lang="tr-TR" dirty="0" err="1"/>
              <a:t>grp</a:t>
            </a:r>
            <a:r>
              <a:rPr lang="tr-TR" dirty="0"/>
              <a:t>, </a:t>
            </a:r>
          </a:p>
          <a:p>
            <a:pPr marL="0" indent="0">
              <a:buNone/>
            </a:pPr>
            <a:r>
              <a:rPr lang="tr-TR" dirty="0"/>
              <a:t>      LEVEL || '0000' AS </a:t>
            </a:r>
            <a:r>
              <a:rPr lang="tr-TR" dirty="0" err="1"/>
              <a:t>col</a:t>
            </a:r>
            <a:endParaRPr lang="tr-TR" dirty="0"/>
          </a:p>
          <a:p>
            <a:pPr marL="0" indent="0">
              <a:buNone/>
            </a:pPr>
            <a:r>
              <a:rPr lang="tr-TR" dirty="0"/>
              <a:t>      FROM DUAL</a:t>
            </a:r>
          </a:p>
          <a:p>
            <a:pPr marL="0" indent="0">
              <a:buNone/>
            </a:pPr>
            <a:r>
              <a:rPr lang="tr-TR" dirty="0"/>
              <a:t>      CONNECT BY LEVEL &lt; 10)</a:t>
            </a:r>
          </a:p>
          <a:p>
            <a:pPr marL="0" indent="0">
              <a:buNone/>
            </a:pPr>
            <a:r>
              <a:rPr lang="tr-TR" dirty="0"/>
              <a:t>      GROUP BY </a:t>
            </a:r>
            <a:r>
              <a:rPr lang="tr-TR" dirty="0" err="1"/>
              <a:t>grp</a:t>
            </a:r>
            <a:r>
              <a:rPr lang="tr-TR" dirty="0"/>
              <a:t>;</a:t>
            </a:r>
          </a:p>
        </p:txBody>
      </p:sp>
      <p:pic>
        <p:nvPicPr>
          <p:cNvPr id="6" name="Resim 5" descr="C:\Users\Talha\Desktop\data.png"/>
          <p:cNvPicPr/>
          <p:nvPr/>
        </p:nvPicPr>
        <p:blipFill>
          <a:blip r:embed="rId2">
            <a:extLst>
              <a:ext uri="{28A0092B-C50C-407E-A947-70E740481C1C}">
                <a14:useLocalDpi xmlns:a14="http://schemas.microsoft.com/office/drawing/2010/main" val="0"/>
              </a:ext>
            </a:extLst>
          </a:blip>
          <a:srcRect/>
          <a:stretch>
            <a:fillRect/>
          </a:stretch>
        </p:blipFill>
        <p:spPr bwMode="auto">
          <a:xfrm>
            <a:off x="10597408" y="1308340"/>
            <a:ext cx="1223010" cy="1818005"/>
          </a:xfrm>
          <a:prstGeom prst="rect">
            <a:avLst/>
          </a:prstGeom>
          <a:noFill/>
          <a:ln>
            <a:noFill/>
          </a:ln>
        </p:spPr>
      </p:pic>
      <p:pic>
        <p:nvPicPr>
          <p:cNvPr id="7" name="Resim 6" descr="C:\Users\Talha\Desktop\data2.png"/>
          <p:cNvPicPr/>
          <p:nvPr/>
        </p:nvPicPr>
        <p:blipFill>
          <a:blip r:embed="rId3">
            <a:extLst>
              <a:ext uri="{28A0092B-C50C-407E-A947-70E740481C1C}">
                <a14:useLocalDpi xmlns:a14="http://schemas.microsoft.com/office/drawing/2010/main" val="0"/>
              </a:ext>
            </a:extLst>
          </a:blip>
          <a:srcRect/>
          <a:stretch>
            <a:fillRect/>
          </a:stretch>
        </p:blipFill>
        <p:spPr bwMode="auto">
          <a:xfrm>
            <a:off x="10597408" y="3749660"/>
            <a:ext cx="1541780" cy="797560"/>
          </a:xfrm>
          <a:prstGeom prst="rect">
            <a:avLst/>
          </a:prstGeom>
          <a:noFill/>
          <a:ln>
            <a:noFill/>
          </a:ln>
        </p:spPr>
      </p:pic>
    </p:spTree>
    <p:extLst>
      <p:ext uri="{BB962C8B-B14F-4D97-AF65-F5344CB8AC3E}">
        <p14:creationId xmlns:p14="http://schemas.microsoft.com/office/powerpoint/2010/main" val="414297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70775"/>
          </a:xfrm>
        </p:spPr>
        <p:txBody>
          <a:bodyPr/>
          <a:lstStyle/>
          <a:p>
            <a:r>
              <a:rPr lang="tr-TR" dirty="0" err="1"/>
              <a:t>Primary</a:t>
            </a:r>
            <a:r>
              <a:rPr lang="tr-TR" dirty="0"/>
              <a:t> </a:t>
            </a:r>
            <a:r>
              <a:rPr lang="tr-TR" dirty="0" err="1"/>
              <a:t>Key</a:t>
            </a:r>
            <a:endParaRPr lang="tr-TR" dirty="0"/>
          </a:p>
        </p:txBody>
      </p:sp>
      <p:sp>
        <p:nvSpPr>
          <p:cNvPr id="3" name="İçerik Yer Tutucusu 2"/>
          <p:cNvSpPr>
            <a:spLocks noGrp="1"/>
          </p:cNvSpPr>
          <p:nvPr>
            <p:ph idx="1"/>
          </p:nvPr>
        </p:nvSpPr>
        <p:spPr>
          <a:xfrm>
            <a:off x="646111" y="1486247"/>
            <a:ext cx="9045240" cy="1527409"/>
          </a:xfrm>
        </p:spPr>
        <p:txBody>
          <a:bodyPr/>
          <a:lstStyle/>
          <a:p>
            <a:r>
              <a:rPr lang="tr-TR" dirty="0"/>
              <a:t>Birincil Anahtar. İlişkisel veri tabanı yönetim sistemlerinde (</a:t>
            </a:r>
            <a:r>
              <a:rPr lang="tr-TR" dirty="0" err="1"/>
              <a:t>Relational</a:t>
            </a:r>
            <a:r>
              <a:rPr lang="tr-TR" dirty="0"/>
              <a:t> Database Management </a:t>
            </a:r>
            <a:r>
              <a:rPr lang="tr-TR" dirty="0" err="1"/>
              <a:t>System</a:t>
            </a:r>
            <a:r>
              <a:rPr lang="tr-TR" dirty="0"/>
              <a:t>) tablolar oluşturulurken, tablonun her kaydının kimlik numarası niteliğinde bir kolon oluşturulur ve bu kolon içinde tablonun her kaydı için benzersiz(</a:t>
            </a:r>
            <a:r>
              <a:rPr lang="tr-TR" dirty="0" err="1"/>
              <a:t>unique</a:t>
            </a:r>
            <a:r>
              <a:rPr lang="tr-TR" dirty="0"/>
              <a:t>) bir değer verilir.</a:t>
            </a:r>
          </a:p>
        </p:txBody>
      </p:sp>
      <p:sp>
        <p:nvSpPr>
          <p:cNvPr id="5" name="İçerik Yer Tutucusu 2"/>
          <p:cNvSpPr txBox="1">
            <a:spLocks/>
          </p:cNvSpPr>
          <p:nvPr/>
        </p:nvSpPr>
        <p:spPr>
          <a:xfrm>
            <a:off x="646111" y="3013655"/>
            <a:ext cx="9045240" cy="3631843"/>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a:t>CREATE TABLE </a:t>
            </a:r>
            <a:r>
              <a:rPr lang="tr-TR" dirty="0" err="1"/>
              <a:t>kisiler</a:t>
            </a:r>
            <a:r>
              <a:rPr lang="tr-TR" dirty="0"/>
              <a:t> (</a:t>
            </a:r>
          </a:p>
          <a:p>
            <a:pPr marL="0" indent="0">
              <a:buNone/>
            </a:pPr>
            <a:r>
              <a:rPr lang="tr-TR" dirty="0"/>
              <a:t>	</a:t>
            </a:r>
            <a:r>
              <a:rPr lang="tr-TR" dirty="0" err="1"/>
              <a:t>kisi_sira</a:t>
            </a:r>
            <a:r>
              <a:rPr lang="tr-TR" dirty="0"/>
              <a:t> INT PRIMARY KEY,</a:t>
            </a:r>
          </a:p>
          <a:p>
            <a:pPr marL="0" indent="0">
              <a:buNone/>
            </a:pPr>
            <a:r>
              <a:rPr lang="tr-TR" dirty="0"/>
              <a:t>	</a:t>
            </a:r>
            <a:r>
              <a:rPr lang="tr-TR" dirty="0" err="1"/>
              <a:t>kisi_adi</a:t>
            </a:r>
            <a:r>
              <a:rPr lang="tr-TR" dirty="0"/>
              <a:t> VARCHAR(20),</a:t>
            </a:r>
          </a:p>
          <a:p>
            <a:pPr marL="0" indent="0">
              <a:buNone/>
            </a:pPr>
            <a:r>
              <a:rPr lang="tr-TR" dirty="0"/>
              <a:t>	</a:t>
            </a:r>
            <a:r>
              <a:rPr lang="tr-TR" dirty="0" err="1"/>
              <a:t>kisi_soyadi</a:t>
            </a:r>
            <a:r>
              <a:rPr lang="tr-TR" dirty="0"/>
              <a:t> VARCHAR(30),</a:t>
            </a:r>
          </a:p>
          <a:p>
            <a:pPr marL="0" indent="0">
              <a:buNone/>
            </a:pPr>
            <a:r>
              <a:rPr lang="tr-TR" dirty="0"/>
              <a:t>	</a:t>
            </a:r>
            <a:r>
              <a:rPr lang="tr-TR" dirty="0" err="1"/>
              <a:t>kisi_eposta</a:t>
            </a:r>
            <a:r>
              <a:rPr lang="tr-TR" dirty="0"/>
              <a:t> VARCHAR(50)</a:t>
            </a:r>
          </a:p>
          <a:p>
            <a:pPr marL="0" indent="0">
              <a:buNone/>
            </a:pPr>
            <a:r>
              <a:rPr lang="tr-TR" dirty="0"/>
              <a:t>	);	</a:t>
            </a:r>
          </a:p>
          <a:p>
            <a:r>
              <a:rPr lang="tr-TR" dirty="0"/>
              <a:t>CREATE TABLE </a:t>
            </a:r>
            <a:r>
              <a:rPr lang="tr-TR" dirty="0" err="1"/>
              <a:t>kisiler</a:t>
            </a:r>
            <a:r>
              <a:rPr lang="tr-TR" dirty="0"/>
              <a:t> (</a:t>
            </a:r>
          </a:p>
          <a:p>
            <a:pPr marL="0" indent="0">
              <a:buNone/>
            </a:pPr>
            <a:r>
              <a:rPr lang="tr-TR" dirty="0"/>
              <a:t>	</a:t>
            </a:r>
            <a:r>
              <a:rPr lang="tr-TR" dirty="0" err="1"/>
              <a:t>kisi_sira</a:t>
            </a:r>
            <a:r>
              <a:rPr lang="tr-TR" dirty="0"/>
              <a:t> INT AUTO_INCREMENT,</a:t>
            </a:r>
          </a:p>
          <a:p>
            <a:pPr marL="0" indent="0">
              <a:buNone/>
            </a:pPr>
            <a:r>
              <a:rPr lang="tr-TR" dirty="0"/>
              <a:t>	</a:t>
            </a:r>
            <a:r>
              <a:rPr lang="tr-TR" dirty="0" err="1"/>
              <a:t>kisi_adi</a:t>
            </a:r>
            <a:r>
              <a:rPr lang="tr-TR" dirty="0"/>
              <a:t> VARCHAR(20),</a:t>
            </a:r>
          </a:p>
          <a:p>
            <a:pPr marL="0" indent="0">
              <a:buNone/>
            </a:pPr>
            <a:r>
              <a:rPr lang="tr-TR" dirty="0"/>
              <a:t>	</a:t>
            </a:r>
            <a:r>
              <a:rPr lang="tr-TR" dirty="0" err="1"/>
              <a:t>kisi_soyadi</a:t>
            </a:r>
            <a:r>
              <a:rPr lang="tr-TR" dirty="0"/>
              <a:t> VARCHAR(20),</a:t>
            </a:r>
          </a:p>
          <a:p>
            <a:pPr marL="0" indent="0">
              <a:buNone/>
            </a:pPr>
            <a:r>
              <a:rPr lang="tr-TR" dirty="0"/>
              <a:t>	</a:t>
            </a:r>
            <a:r>
              <a:rPr lang="tr-TR" dirty="0" err="1"/>
              <a:t>kisi_eposta</a:t>
            </a:r>
            <a:r>
              <a:rPr lang="tr-TR" dirty="0"/>
              <a:t> VARCHAR(50),</a:t>
            </a:r>
          </a:p>
          <a:p>
            <a:pPr marL="0" indent="0">
              <a:buNone/>
            </a:pPr>
            <a:r>
              <a:rPr lang="tr-TR" dirty="0"/>
              <a:t>	CONSTRAINT </a:t>
            </a:r>
            <a:r>
              <a:rPr lang="tr-TR" dirty="0" err="1"/>
              <a:t>PK_sira</a:t>
            </a:r>
            <a:r>
              <a:rPr lang="tr-TR" dirty="0"/>
              <a:t> PRIMARY KEY (</a:t>
            </a:r>
            <a:r>
              <a:rPr lang="tr-TR" dirty="0" err="1"/>
              <a:t>kisi_sira</a:t>
            </a:r>
            <a:r>
              <a:rPr lang="tr-TR" dirty="0"/>
              <a:t>)</a:t>
            </a:r>
          </a:p>
          <a:p>
            <a:pPr marL="0" indent="0">
              <a:buNone/>
            </a:pPr>
            <a:r>
              <a:rPr lang="tr-TR" dirty="0"/>
              <a:t>	);</a:t>
            </a:r>
          </a:p>
        </p:txBody>
      </p:sp>
    </p:spTree>
    <p:extLst>
      <p:ext uri="{BB962C8B-B14F-4D97-AF65-F5344CB8AC3E}">
        <p14:creationId xmlns:p14="http://schemas.microsoft.com/office/powerpoint/2010/main" val="742570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pPr fontAlgn="base"/>
            <a:r>
              <a:rPr lang="tr-TR" dirty="0" err="1"/>
              <a:t>Execution</a:t>
            </a:r>
            <a:r>
              <a:rPr lang="tr-TR" dirty="0"/>
              <a:t> Plan Nedir ? </a:t>
            </a:r>
          </a:p>
        </p:txBody>
      </p:sp>
      <p:sp>
        <p:nvSpPr>
          <p:cNvPr id="3" name="İçerik Yer Tutucusu 2"/>
          <p:cNvSpPr>
            <a:spLocks noGrp="1"/>
          </p:cNvSpPr>
          <p:nvPr>
            <p:ph idx="1"/>
          </p:nvPr>
        </p:nvSpPr>
        <p:spPr>
          <a:xfrm>
            <a:off x="646111" y="1486247"/>
            <a:ext cx="9045240" cy="1527409"/>
          </a:xfrm>
        </p:spPr>
        <p:txBody>
          <a:bodyPr>
            <a:normAutofit fontScale="92500" lnSpcReduction="10000"/>
          </a:bodyPr>
          <a:lstStyle/>
          <a:p>
            <a:r>
              <a:rPr lang="tr-TR" dirty="0"/>
              <a:t>“</a:t>
            </a:r>
            <a:r>
              <a:rPr lang="tr-TR" dirty="0" err="1"/>
              <a:t>Execution</a:t>
            </a:r>
            <a:r>
              <a:rPr lang="tr-TR" dirty="0"/>
              <a:t> plan”, adı üzerinde olduğu gibi, sorguların nasıl çalışacağını gösteren “çalışma </a:t>
            </a:r>
            <a:r>
              <a:rPr lang="tr-TR" dirty="0" err="1"/>
              <a:t>planı”dır</a:t>
            </a:r>
            <a:r>
              <a:rPr lang="tr-TR" dirty="0"/>
              <a:t>. Yani, hangi </a:t>
            </a:r>
            <a:r>
              <a:rPr lang="tr-TR" dirty="0" err="1"/>
              <a:t>joinleri</a:t>
            </a:r>
            <a:r>
              <a:rPr lang="tr-TR" dirty="0"/>
              <a:t> kullanacak, </a:t>
            </a:r>
            <a:r>
              <a:rPr lang="tr-TR" dirty="0" err="1"/>
              <a:t>indexleri</a:t>
            </a:r>
            <a:r>
              <a:rPr lang="tr-TR" dirty="0"/>
              <a:t> nasıl kullanacak, tabloya </a:t>
            </a:r>
            <a:r>
              <a:rPr lang="tr-TR" dirty="0" err="1"/>
              <a:t>full</a:t>
            </a:r>
            <a:r>
              <a:rPr lang="tr-TR" dirty="0"/>
              <a:t> mü gidecek gibi soruların cevabını anlık sürelerde tespit edip, bu cevaplara göre sorgunun maliyetini(</a:t>
            </a:r>
            <a:r>
              <a:rPr lang="tr-TR" dirty="0" err="1"/>
              <a:t>cost</a:t>
            </a:r>
            <a:r>
              <a:rPr lang="tr-TR" dirty="0"/>
              <a:t>) hesaplayıp, sorguları o plana göre çalıştırma (</a:t>
            </a:r>
            <a:r>
              <a:rPr lang="tr-TR" dirty="0" err="1"/>
              <a:t>execute</a:t>
            </a:r>
            <a:r>
              <a:rPr lang="tr-TR" dirty="0"/>
              <a:t>) kararını vermesidir.</a:t>
            </a:r>
          </a:p>
        </p:txBody>
      </p:sp>
      <p:sp>
        <p:nvSpPr>
          <p:cNvPr id="4" name="Unvan 1"/>
          <p:cNvSpPr txBox="1">
            <a:spLocks/>
          </p:cNvSpPr>
          <p:nvPr/>
        </p:nvSpPr>
        <p:spPr>
          <a:xfrm>
            <a:off x="646111" y="3126345"/>
            <a:ext cx="9404723" cy="78561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Execution</a:t>
            </a:r>
            <a:r>
              <a:rPr lang="tr-TR" dirty="0"/>
              <a:t> Plan Neden Değişir?</a:t>
            </a:r>
          </a:p>
        </p:txBody>
      </p:sp>
      <p:sp>
        <p:nvSpPr>
          <p:cNvPr id="5" name="İçerik Yer Tutucusu 2"/>
          <p:cNvSpPr txBox="1">
            <a:spLocks/>
          </p:cNvSpPr>
          <p:nvPr/>
        </p:nvSpPr>
        <p:spPr>
          <a:xfrm>
            <a:off x="646110" y="4024645"/>
            <a:ext cx="9528199" cy="265949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tr-TR" dirty="0" err="1"/>
              <a:t>Oracle</a:t>
            </a:r>
            <a:r>
              <a:rPr lang="tr-TR" dirty="0"/>
              <a:t>, sorgularınızı çalıştırırken, objelerin(tablo, </a:t>
            </a:r>
            <a:r>
              <a:rPr lang="tr-TR" dirty="0" err="1"/>
              <a:t>index</a:t>
            </a:r>
            <a:r>
              <a:rPr lang="tr-TR" dirty="0"/>
              <a:t>) istatistiğine bakar. İstatistik dediğimiz şey, objelerin güncel bilgilerini(kayıt sayısı, kayıt dağılımı </a:t>
            </a:r>
            <a:r>
              <a:rPr lang="tr-TR" dirty="0" err="1"/>
              <a:t>vs</a:t>
            </a:r>
            <a:r>
              <a:rPr lang="tr-TR" dirty="0"/>
              <a:t>) tutar.</a:t>
            </a:r>
          </a:p>
          <a:p>
            <a:r>
              <a:rPr lang="tr-TR" dirty="0"/>
              <a:t>Eğer objelerin istatistiği eski kalmışsa, tabloda kısa zamanda çokça değişiklik olduysa (</a:t>
            </a:r>
            <a:r>
              <a:rPr lang="tr-TR" dirty="0" err="1"/>
              <a:t>insert,delete</a:t>
            </a:r>
            <a:r>
              <a:rPr lang="tr-TR" dirty="0"/>
              <a:t> </a:t>
            </a:r>
            <a:r>
              <a:rPr lang="tr-TR" dirty="0" err="1"/>
              <a:t>vs</a:t>
            </a:r>
            <a:r>
              <a:rPr lang="tr-TR" dirty="0"/>
              <a:t>), objelerin yapısı değiştiyse(kolon ekle-çıkar), </a:t>
            </a:r>
            <a:r>
              <a:rPr lang="tr-TR" dirty="0" err="1"/>
              <a:t>indexlerde</a:t>
            </a:r>
            <a:r>
              <a:rPr lang="tr-TR" dirty="0"/>
              <a:t> ekleme çıkarma olduysa, </a:t>
            </a:r>
            <a:r>
              <a:rPr lang="tr-TR" dirty="0" err="1"/>
              <a:t>patch</a:t>
            </a:r>
            <a:r>
              <a:rPr lang="tr-TR" dirty="0"/>
              <a:t> güncellemesi olduysa gibi nedenlerden dolayı, sorgularınızın çalışma planının değişmesi çok muhtemel.</a:t>
            </a:r>
          </a:p>
          <a:p>
            <a:r>
              <a:rPr lang="tr-TR" dirty="0" err="1"/>
              <a:t>Oracle</a:t>
            </a:r>
            <a:r>
              <a:rPr lang="tr-TR" dirty="0"/>
              <a:t>, sorgularınızın daha performanslı çalışacağını düşündüğü için planlarında değişiklikler yapıyor.</a:t>
            </a:r>
          </a:p>
        </p:txBody>
      </p:sp>
    </p:spTree>
    <p:extLst>
      <p:ext uri="{BB962C8B-B14F-4D97-AF65-F5344CB8AC3E}">
        <p14:creationId xmlns:p14="http://schemas.microsoft.com/office/powerpoint/2010/main" val="33261410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1595023"/>
          </a:xfrm>
        </p:spPr>
        <p:txBody>
          <a:bodyPr/>
          <a:lstStyle/>
          <a:p>
            <a:r>
              <a:rPr lang="tr-TR" dirty="0"/>
              <a:t>Peki Database </a:t>
            </a:r>
            <a:r>
              <a:rPr lang="tr-TR" dirty="0" err="1"/>
              <a:t>Adminlerimiz</a:t>
            </a:r>
            <a:r>
              <a:rPr lang="tr-TR" dirty="0"/>
              <a:t> bu duruma karşı nasıl önlem alabilir?</a:t>
            </a:r>
          </a:p>
        </p:txBody>
      </p:sp>
      <p:sp>
        <p:nvSpPr>
          <p:cNvPr id="3" name="İçerik Yer Tutucusu 2"/>
          <p:cNvSpPr>
            <a:spLocks noGrp="1"/>
          </p:cNvSpPr>
          <p:nvPr>
            <p:ph idx="1"/>
          </p:nvPr>
        </p:nvSpPr>
        <p:spPr>
          <a:xfrm>
            <a:off x="646111" y="2292440"/>
            <a:ext cx="9045240" cy="4050057"/>
          </a:xfrm>
        </p:spPr>
        <p:txBody>
          <a:bodyPr>
            <a:normAutofit/>
          </a:bodyPr>
          <a:lstStyle/>
          <a:p>
            <a:r>
              <a:rPr lang="tr-TR" dirty="0"/>
              <a:t>Günlük ya da haftalık olarak, istatistiği eski kalan objelere analiz geçiyorlardır. En etkin çözüm bu.</a:t>
            </a:r>
          </a:p>
          <a:p>
            <a:r>
              <a:rPr lang="tr-TR" dirty="0"/>
              <a:t>Sorgularınıza uygun şekilde, </a:t>
            </a:r>
            <a:r>
              <a:rPr lang="tr-TR" dirty="0" err="1"/>
              <a:t>partitionları</a:t>
            </a:r>
            <a:r>
              <a:rPr lang="tr-TR" dirty="0"/>
              <a:t>, </a:t>
            </a:r>
            <a:r>
              <a:rPr lang="tr-TR" dirty="0" err="1"/>
              <a:t>indexleri</a:t>
            </a:r>
            <a:r>
              <a:rPr lang="tr-TR" dirty="0"/>
              <a:t> </a:t>
            </a:r>
            <a:r>
              <a:rPr lang="tr-TR" dirty="0" err="1"/>
              <a:t>vs</a:t>
            </a:r>
            <a:r>
              <a:rPr lang="tr-TR" dirty="0"/>
              <a:t> oluşturup, gereksiz </a:t>
            </a:r>
            <a:r>
              <a:rPr lang="tr-TR" dirty="0" err="1"/>
              <a:t>indexleri</a:t>
            </a:r>
            <a:r>
              <a:rPr lang="tr-TR" dirty="0"/>
              <a:t> temizleyebilirler.</a:t>
            </a:r>
          </a:p>
          <a:p>
            <a:r>
              <a:rPr lang="tr-TR" dirty="0" err="1"/>
              <a:t>DB’de</a:t>
            </a:r>
            <a:r>
              <a:rPr lang="tr-TR" dirty="0"/>
              <a:t> etkisi olabilecek bazı parametreleri düzenleyebilirler.</a:t>
            </a:r>
          </a:p>
          <a:p>
            <a:pPr marL="0" indent="0">
              <a:buNone/>
            </a:pPr>
            <a:endParaRPr lang="tr-TR" dirty="0"/>
          </a:p>
        </p:txBody>
      </p:sp>
    </p:spTree>
    <p:extLst>
      <p:ext uri="{BB962C8B-B14F-4D97-AF65-F5344CB8AC3E}">
        <p14:creationId xmlns:p14="http://schemas.microsoft.com/office/powerpoint/2010/main" val="624797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9404723" cy="745017"/>
          </a:xfrm>
        </p:spPr>
        <p:txBody>
          <a:bodyPr/>
          <a:lstStyle/>
          <a:p>
            <a:r>
              <a:rPr lang="tr-TR" dirty="0"/>
              <a:t>Paralel Hint Ne İşe Yarar?</a:t>
            </a:r>
          </a:p>
        </p:txBody>
      </p:sp>
      <p:sp>
        <p:nvSpPr>
          <p:cNvPr id="3" name="İçerik Yer Tutucusu 2"/>
          <p:cNvSpPr>
            <a:spLocks noGrp="1"/>
          </p:cNvSpPr>
          <p:nvPr>
            <p:ph idx="1"/>
          </p:nvPr>
        </p:nvSpPr>
        <p:spPr>
          <a:xfrm>
            <a:off x="646111" y="1486247"/>
            <a:ext cx="9045240" cy="5275161"/>
          </a:xfrm>
        </p:spPr>
        <p:txBody>
          <a:bodyPr>
            <a:normAutofit/>
          </a:bodyPr>
          <a:lstStyle/>
          <a:p>
            <a:r>
              <a:rPr lang="tr-TR" dirty="0"/>
              <a:t>Sorgularımızda boyutu büyük tablolara erişirken PARALLEL </a:t>
            </a:r>
            <a:r>
              <a:rPr lang="tr-TR" dirty="0" err="1"/>
              <a:t>hinti</a:t>
            </a:r>
            <a:r>
              <a:rPr lang="tr-TR" dirty="0"/>
              <a:t> kullanarak birkaç </a:t>
            </a:r>
            <a:r>
              <a:rPr lang="tr-TR" dirty="0" err="1"/>
              <a:t>process</a:t>
            </a:r>
            <a:r>
              <a:rPr lang="tr-TR" dirty="0"/>
              <a:t> ile daha kısa sürede sonuç alabiliriz. Bu </a:t>
            </a:r>
            <a:r>
              <a:rPr lang="tr-TR" dirty="0" err="1"/>
              <a:t>parallel</a:t>
            </a:r>
            <a:r>
              <a:rPr lang="tr-TR" dirty="0"/>
              <a:t> </a:t>
            </a:r>
            <a:r>
              <a:rPr lang="tr-TR" dirty="0" err="1"/>
              <a:t>process</a:t>
            </a:r>
            <a:r>
              <a:rPr lang="tr-TR" dirty="0"/>
              <a:t> sayımız 4,8,16,32,64 veya 128 olabilir. Bunda </a:t>
            </a:r>
            <a:r>
              <a:rPr lang="tr-TR" dirty="0" err="1"/>
              <a:t>veritabanımızın</a:t>
            </a:r>
            <a:r>
              <a:rPr lang="tr-TR" dirty="0"/>
              <a:t> ve tablomuz üzerindeki </a:t>
            </a:r>
            <a:r>
              <a:rPr lang="tr-TR" dirty="0" err="1"/>
              <a:t>parallellik</a:t>
            </a:r>
            <a:r>
              <a:rPr lang="tr-TR" dirty="0"/>
              <a:t> parametreleri belirleyicidir. </a:t>
            </a:r>
          </a:p>
          <a:p>
            <a:r>
              <a:rPr lang="tr-TR" dirty="0" err="1"/>
              <a:t>Parallelik</a:t>
            </a:r>
            <a:r>
              <a:rPr lang="tr-TR" dirty="0"/>
              <a:t> </a:t>
            </a:r>
            <a:r>
              <a:rPr lang="tr-TR" dirty="0" err="1"/>
              <a:t>hinti</a:t>
            </a:r>
            <a:r>
              <a:rPr lang="tr-TR" dirty="0"/>
              <a:t> verdiğimizde özellikle </a:t>
            </a:r>
            <a:r>
              <a:rPr lang="tr-TR" dirty="0" err="1"/>
              <a:t>veritabanı</a:t>
            </a:r>
            <a:r>
              <a:rPr lang="tr-TR" dirty="0"/>
              <a:t> CPU kaynağını yoğun kullanacağından dolayı OLTP (Online </a:t>
            </a:r>
            <a:r>
              <a:rPr lang="tr-TR" dirty="0" err="1"/>
              <a:t>Transaction</a:t>
            </a:r>
            <a:r>
              <a:rPr lang="tr-TR" dirty="0"/>
              <a:t> </a:t>
            </a:r>
            <a:r>
              <a:rPr lang="tr-TR" dirty="0" err="1"/>
              <a:t>Processing</a:t>
            </a:r>
            <a:r>
              <a:rPr lang="tr-TR" dirty="0"/>
              <a:t>) </a:t>
            </a:r>
            <a:r>
              <a:rPr lang="tr-TR" dirty="0" err="1"/>
              <a:t>veritabanlarında</a:t>
            </a:r>
            <a:r>
              <a:rPr lang="tr-TR" dirty="0"/>
              <a:t> genellikle kullanılması sakıncalıdır. Çünkü diğer </a:t>
            </a:r>
            <a:r>
              <a:rPr lang="tr-TR" dirty="0" err="1"/>
              <a:t>sessionların</a:t>
            </a:r>
            <a:r>
              <a:rPr lang="tr-TR" dirty="0"/>
              <a:t> ihtiyacı olan sistem kaynaklarını kullanamamasına, Uygulama </a:t>
            </a:r>
            <a:r>
              <a:rPr lang="tr-TR" dirty="0" err="1"/>
              <a:t>ekranlarınının</a:t>
            </a:r>
            <a:r>
              <a:rPr lang="tr-TR" dirty="0"/>
              <a:t> yavaş tepki vermesine ve yeni kullanıcı bağlantılarının sağlanamamasına neden olabilir. </a:t>
            </a:r>
          </a:p>
          <a:p>
            <a:r>
              <a:rPr lang="tr-TR" dirty="0"/>
              <a:t>Bazen gerekirse çok nadir olarak birkaç sorguda kullanılabilir. Daha çok veri ambarı (DWH) </a:t>
            </a:r>
            <a:r>
              <a:rPr lang="tr-TR" dirty="0" err="1"/>
              <a:t>veritabanlarındaki</a:t>
            </a:r>
            <a:r>
              <a:rPr lang="tr-TR" dirty="0"/>
              <a:t> sorgularımızda PARALLEL </a:t>
            </a:r>
            <a:r>
              <a:rPr lang="tr-TR" dirty="0" err="1"/>
              <a:t>hintini</a:t>
            </a:r>
            <a:r>
              <a:rPr lang="tr-TR" dirty="0"/>
              <a:t> kullanırız.</a:t>
            </a:r>
          </a:p>
          <a:p>
            <a:pPr marL="0" indent="0">
              <a:buNone/>
            </a:pPr>
            <a:endParaRPr lang="tr-TR" dirty="0"/>
          </a:p>
        </p:txBody>
      </p:sp>
    </p:spTree>
    <p:extLst>
      <p:ext uri="{BB962C8B-B14F-4D97-AF65-F5344CB8AC3E}">
        <p14:creationId xmlns:p14="http://schemas.microsoft.com/office/powerpoint/2010/main" val="266248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Foreign</a:t>
            </a:r>
            <a:r>
              <a:rPr lang="tr-TR" dirty="0"/>
              <a:t> </a:t>
            </a:r>
            <a:r>
              <a:rPr lang="tr-TR" dirty="0" err="1"/>
              <a:t>Key</a:t>
            </a:r>
            <a:endParaRPr lang="tr-TR" dirty="0"/>
          </a:p>
        </p:txBody>
      </p:sp>
      <p:sp>
        <p:nvSpPr>
          <p:cNvPr id="3" name="İçerik Yer Tutucusu 2"/>
          <p:cNvSpPr>
            <a:spLocks noGrp="1"/>
          </p:cNvSpPr>
          <p:nvPr>
            <p:ph idx="1"/>
          </p:nvPr>
        </p:nvSpPr>
        <p:spPr>
          <a:xfrm>
            <a:off x="646111" y="1486247"/>
            <a:ext cx="9045240" cy="1527409"/>
          </a:xfrm>
        </p:spPr>
        <p:txBody>
          <a:bodyPr/>
          <a:lstStyle/>
          <a:p>
            <a:r>
              <a:rPr lang="tr-TR" dirty="0"/>
              <a:t>ikincil anahtar olarak da ifade edilmektedir. Bir veri tablosuna girilebilecek değerleri başka bir veri tablosundaki alanlarla ilişkilendirmeye yarar. Özetle, başka bir tablonun birincil anahtarının bir diğer tablo içerisinde yer almasıdır.</a:t>
            </a:r>
          </a:p>
        </p:txBody>
      </p:sp>
      <p:sp>
        <p:nvSpPr>
          <p:cNvPr id="4" name="Metin kutusu 3">
            <a:extLst>
              <a:ext uri="{FF2B5EF4-FFF2-40B4-BE49-F238E27FC236}">
                <a16:creationId xmlns:a16="http://schemas.microsoft.com/office/drawing/2014/main" id="{46C75456-6AB3-4692-943A-EA8C822DE39A}"/>
              </a:ext>
            </a:extLst>
          </p:cNvPr>
          <p:cNvSpPr txBox="1"/>
          <p:nvPr/>
        </p:nvSpPr>
        <p:spPr>
          <a:xfrm>
            <a:off x="646111" y="3538330"/>
            <a:ext cx="10035141" cy="1200329"/>
          </a:xfrm>
          <a:prstGeom prst="rect">
            <a:avLst/>
          </a:prstGeom>
          <a:noFill/>
        </p:spPr>
        <p:txBody>
          <a:bodyPr wrap="square" rtlCol="0">
            <a:spAutoFit/>
          </a:bodyPr>
          <a:lstStyle/>
          <a:p>
            <a:r>
              <a:rPr lang="tr-TR" dirty="0"/>
              <a:t>CREATE TABLE </a:t>
            </a:r>
            <a:r>
              <a:rPr lang="tr-TR" dirty="0" err="1"/>
              <a:t>tablo_adi</a:t>
            </a:r>
            <a:r>
              <a:rPr lang="tr-TR" dirty="0"/>
              <a:t> (</a:t>
            </a:r>
          </a:p>
          <a:p>
            <a:endParaRPr lang="tr-TR" dirty="0"/>
          </a:p>
          <a:p>
            <a:r>
              <a:rPr lang="tr-TR" dirty="0"/>
              <a:t>  FOREIGN KEY (</a:t>
            </a:r>
            <a:r>
              <a:rPr lang="tr-TR" dirty="0" err="1"/>
              <a:t>sutun_adi</a:t>
            </a:r>
            <a:r>
              <a:rPr lang="tr-TR" dirty="0"/>
              <a:t>) REFERENCES </a:t>
            </a:r>
            <a:r>
              <a:rPr lang="tr-TR" dirty="0" err="1"/>
              <a:t>diger_tablo_adi</a:t>
            </a:r>
            <a:r>
              <a:rPr lang="tr-TR" dirty="0"/>
              <a:t>(</a:t>
            </a:r>
            <a:r>
              <a:rPr lang="tr-TR" dirty="0" err="1"/>
              <a:t>diger_sutun_adi</a:t>
            </a:r>
            <a:r>
              <a:rPr lang="tr-TR" dirty="0"/>
              <a:t>)</a:t>
            </a:r>
          </a:p>
          <a:p>
            <a:r>
              <a:rPr lang="tr-TR" dirty="0"/>
              <a:t>);</a:t>
            </a:r>
          </a:p>
        </p:txBody>
      </p:sp>
    </p:spTree>
    <p:extLst>
      <p:ext uri="{BB962C8B-B14F-4D97-AF65-F5344CB8AC3E}">
        <p14:creationId xmlns:p14="http://schemas.microsoft.com/office/powerpoint/2010/main" val="2528113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362</TotalTime>
  <Words>6233</Words>
  <Application>Microsoft Office PowerPoint</Application>
  <PresentationFormat>Geniş ekran</PresentationFormat>
  <Paragraphs>459</Paragraphs>
  <Slides>82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82</vt:i4>
      </vt:variant>
    </vt:vector>
  </HeadingPairs>
  <TitlesOfParts>
    <vt:vector size="86" baseType="lpstr">
      <vt:lpstr>Arial</vt:lpstr>
      <vt:lpstr>Century Gothic</vt:lpstr>
      <vt:lpstr>Wingdings 3</vt:lpstr>
      <vt:lpstr>İyon</vt:lpstr>
      <vt:lpstr>PowerPoint Sunusu</vt:lpstr>
      <vt:lpstr>İndex</vt:lpstr>
      <vt:lpstr>İndeks Oluşturmanın Zararları </vt:lpstr>
      <vt:lpstr>İndeks Çeşitleri </vt:lpstr>
      <vt:lpstr>İndex İle İlgili Örnek</vt:lpstr>
      <vt:lpstr>Noncluestered İndex İle İlgili Örnek</vt:lpstr>
      <vt:lpstr>Partition </vt:lpstr>
      <vt:lpstr>Primary Key</vt:lpstr>
      <vt:lpstr>Foreign Key</vt:lpstr>
      <vt:lpstr>View</vt:lpstr>
      <vt:lpstr>Synonym</vt:lpstr>
      <vt:lpstr>Materialized View Nedir ?</vt:lpstr>
      <vt:lpstr>Materialized View İle İlgili Örnek</vt:lpstr>
      <vt:lpstr>Dimensional Modellemenin Faydaları</vt:lpstr>
      <vt:lpstr>Dimension Nedir?</vt:lpstr>
      <vt:lpstr>Fact Nedir?</vt:lpstr>
      <vt:lpstr>Dimension Çeşitleri</vt:lpstr>
      <vt:lpstr>Slowly Changing Dimensions</vt:lpstr>
      <vt:lpstr>Avantajları</vt:lpstr>
      <vt:lpstr>SCD TYPE 2: Yeni Satır Ekleme</vt:lpstr>
      <vt:lpstr>Avantajı</vt:lpstr>
      <vt:lpstr>SCD TYPE 3: Yeni Sütun Ekle</vt:lpstr>
      <vt:lpstr>Conformed Dimensions</vt:lpstr>
      <vt:lpstr>Junk Dimensions </vt:lpstr>
      <vt:lpstr>Yeni Tablomuz</vt:lpstr>
      <vt:lpstr>Degenerate Dimensions</vt:lpstr>
      <vt:lpstr>Role Playing Dimensions</vt:lpstr>
      <vt:lpstr>PowerPoint Sunusu</vt:lpstr>
      <vt:lpstr>İnferred Dimensions (Late Arriving Dimensions)</vt:lpstr>
      <vt:lpstr>Örnek:</vt:lpstr>
      <vt:lpstr>Fact Çeşitleri</vt:lpstr>
      <vt:lpstr>Additive Fact (Hesaplanabilir)</vt:lpstr>
      <vt:lpstr>Semi Additive Fact (Yarı Hesaplanabilir)</vt:lpstr>
      <vt:lpstr>Non – Additive Fact (Hesaplanamaz)</vt:lpstr>
      <vt:lpstr>Fact Table Çeşitleri</vt:lpstr>
      <vt:lpstr>Periodic Snapshot Fact Tables</vt:lpstr>
      <vt:lpstr>PowerPoint Sunusu</vt:lpstr>
      <vt:lpstr>Accumulating Snapshot Fact Tables</vt:lpstr>
      <vt:lpstr>Transaction Fact Table</vt:lpstr>
      <vt:lpstr>Data Warehouse Nedir? </vt:lpstr>
      <vt:lpstr>Veri Ambarı Modelleri ? </vt:lpstr>
      <vt:lpstr>Yıldız (Star) Şema</vt:lpstr>
      <vt:lpstr>PowerPoint Sunusu</vt:lpstr>
      <vt:lpstr>Kar Tanesi (Snowflake) Şema</vt:lpstr>
      <vt:lpstr>Galaksi (Galaxy) Şema</vt:lpstr>
      <vt:lpstr>Fact Tablo ve Dimension</vt:lpstr>
      <vt:lpstr>Hatırlatma (Tablolar arasında verileri alma)</vt:lpstr>
      <vt:lpstr>Hatırlatma 2:</vt:lpstr>
      <vt:lpstr>Hatırlatma 3:</vt:lpstr>
      <vt:lpstr>Dimensional Modelleme Hataları</vt:lpstr>
      <vt:lpstr>Dimensional Modelleme Hataları</vt:lpstr>
      <vt:lpstr>Dimensional Modelleme Hataları</vt:lpstr>
      <vt:lpstr>OLAP nedir ? (Online Analytical Processing)</vt:lpstr>
      <vt:lpstr>KULLANICILAR OLTP ve OLAP </vt:lpstr>
      <vt:lpstr>DB Tasarımı OLTP ve OLAP</vt:lpstr>
      <vt:lpstr>KULLANIM OLTP ve OLAP</vt:lpstr>
      <vt:lpstr>İşlerin Boyu OLTP ve OLAP</vt:lpstr>
      <vt:lpstr>#users OLTP ve OLAP</vt:lpstr>
      <vt:lpstr>Metrikler OLTP ve OLAP</vt:lpstr>
      <vt:lpstr>ETL (Export – Transform – Load )</vt:lpstr>
      <vt:lpstr>ÖRNEKLE ETL</vt:lpstr>
      <vt:lpstr>ELT (Export – Load – Transform )</vt:lpstr>
      <vt:lpstr>ETL ve ELT Arasındaki Farklar Devam</vt:lpstr>
      <vt:lpstr>ETL ve ELT Arasındaki Farklar Devam</vt:lpstr>
      <vt:lpstr>ODI (Oracle Data İntegrator)</vt:lpstr>
      <vt:lpstr>İnformatica Nedir?</vt:lpstr>
      <vt:lpstr>SSIS Nedir ? SQL Server Integration Services Nedir ?</vt:lpstr>
      <vt:lpstr>SSIS Devam</vt:lpstr>
      <vt:lpstr>DataMart nedir?</vt:lpstr>
      <vt:lpstr>DataMart devam</vt:lpstr>
      <vt:lpstr>OLAP Küp Nedir ?</vt:lpstr>
      <vt:lpstr>Analytic Functions</vt:lpstr>
      <vt:lpstr>Row_Number (over partition) Nedir?</vt:lpstr>
      <vt:lpstr>LEAD Nedir?</vt:lpstr>
      <vt:lpstr>Lag Nedir?</vt:lpstr>
      <vt:lpstr>Lag ve Lead Fonksiyonlarının Örneklenmesi</vt:lpstr>
      <vt:lpstr>Lag ve Lead Fonksiyonlarının Örneklenmesi</vt:lpstr>
      <vt:lpstr>Lag ve Lead Fonksiyonlarının Örneklenmesi</vt:lpstr>
      <vt:lpstr>Listagg Nedir?</vt:lpstr>
      <vt:lpstr>Execution Plan Nedir ? </vt:lpstr>
      <vt:lpstr>Peki Database Adminlerimiz bu duruma karşı nasıl önlem alabilir?</vt:lpstr>
      <vt:lpstr>Paralel Hint Ne İşe Yarar?</vt:lpstr>
    </vt:vector>
  </TitlesOfParts>
  <Company>Silentall Unattended Installer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dc:title>
  <dc:creator>ronaldinho424</dc:creator>
  <cp:lastModifiedBy>Talha Çerçi</cp:lastModifiedBy>
  <cp:revision>76</cp:revision>
  <dcterms:created xsi:type="dcterms:W3CDTF">2020-07-25T12:02:37Z</dcterms:created>
  <dcterms:modified xsi:type="dcterms:W3CDTF">2020-10-15T22:54:59Z</dcterms:modified>
</cp:coreProperties>
</file>